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7" r:id="rId2"/>
  </p:sldMasterIdLst>
  <p:notesMasterIdLst>
    <p:notesMasterId r:id="rId18"/>
  </p:notesMasterIdLst>
  <p:handoutMasterIdLst>
    <p:handoutMasterId r:id="rId19"/>
  </p:handoutMasterIdLst>
  <p:sldIdLst>
    <p:sldId id="342" r:id="rId3"/>
    <p:sldId id="997" r:id="rId4"/>
    <p:sldId id="979" r:id="rId5"/>
    <p:sldId id="1002" r:id="rId6"/>
    <p:sldId id="1001" r:id="rId7"/>
    <p:sldId id="1008" r:id="rId8"/>
    <p:sldId id="1006" r:id="rId9"/>
    <p:sldId id="992" r:id="rId10"/>
    <p:sldId id="1004" r:id="rId11"/>
    <p:sldId id="994" r:id="rId12"/>
    <p:sldId id="995" r:id="rId13"/>
    <p:sldId id="1005" r:id="rId14"/>
    <p:sldId id="1003" r:id="rId15"/>
    <p:sldId id="650" r:id="rId16"/>
    <p:sldId id="991" r:id="rId17"/>
  </p:sldIdLst>
  <p:sldSz cx="9906000" cy="6858000" type="A4"/>
  <p:notesSz cx="6858000" cy="91995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b="1" kern="1200">
        <a:solidFill>
          <a:srgbClr val="800000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b="1" kern="1200">
        <a:solidFill>
          <a:srgbClr val="800000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b="1" kern="1200">
        <a:solidFill>
          <a:srgbClr val="800000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b="1" kern="1200">
        <a:solidFill>
          <a:srgbClr val="800000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b="1" kern="1200">
        <a:solidFill>
          <a:srgbClr val="800000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400" b="1" kern="1200">
        <a:solidFill>
          <a:srgbClr val="800000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1400" b="1" kern="1200">
        <a:solidFill>
          <a:srgbClr val="800000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1400" b="1" kern="1200">
        <a:solidFill>
          <a:srgbClr val="800000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1400" b="1" kern="1200">
        <a:solidFill>
          <a:srgbClr val="800000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FEE8E8"/>
    <a:srgbClr val="EFE5D1"/>
    <a:srgbClr val="E5DDC5"/>
    <a:srgbClr val="DCD1AE"/>
    <a:srgbClr val="DCEEF0"/>
    <a:srgbClr val="DDDDDD"/>
    <a:srgbClr val="9ED3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96" autoAdjust="0"/>
    <p:restoredTop sz="86471" autoAdjust="0"/>
  </p:normalViewPr>
  <p:slideViewPr>
    <p:cSldViewPr>
      <p:cViewPr>
        <p:scale>
          <a:sx n="70" d="100"/>
          <a:sy n="70" d="100"/>
        </p:scale>
        <p:origin x="-972" y="-216"/>
      </p:cViewPr>
      <p:guideLst>
        <p:guide orient="horz" pos="1728"/>
        <p:guide pos="672"/>
      </p:guideLst>
    </p:cSldViewPr>
  </p:slideViewPr>
  <p:outlineViewPr>
    <p:cViewPr>
      <p:scale>
        <a:sx n="33" d="100"/>
        <a:sy n="33" d="100"/>
      </p:scale>
      <p:origin x="18" y="57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1548"/>
    </p:cViewPr>
  </p:sorterViewPr>
  <p:notesViewPr>
    <p:cSldViewPr>
      <p:cViewPr>
        <p:scale>
          <a:sx n="120" d="100"/>
          <a:sy n="120" d="100"/>
        </p:scale>
        <p:origin x="-432" y="894"/>
      </p:cViewPr>
      <p:guideLst>
        <p:guide orient="horz" pos="2897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14" tIns="46007" rIns="92014" bIns="46007" numCol="1" anchor="t" anchorCtr="0" compatLnSpc="1">
            <a:prstTxWarp prst="textNoShape">
              <a:avLst/>
            </a:prstTxWarp>
          </a:bodyPr>
          <a:lstStyle>
            <a:lvl1pPr defTabSz="920750" eaLnBrk="1" hangingPunct="1">
              <a:defRPr sz="1200" b="0">
                <a:solidFill>
                  <a:schemeClr val="accent2"/>
                </a:solidFill>
                <a:latin typeface="Lucida Sans Unicode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7788" y="0"/>
            <a:ext cx="29702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14" tIns="46007" rIns="92014" bIns="46007" numCol="1" anchor="t" anchorCtr="0" compatLnSpc="1">
            <a:prstTxWarp prst="textNoShape">
              <a:avLst/>
            </a:prstTxWarp>
          </a:bodyPr>
          <a:lstStyle>
            <a:lvl1pPr algn="r" defTabSz="920750" eaLnBrk="1" hangingPunct="1">
              <a:defRPr sz="1200" b="0">
                <a:solidFill>
                  <a:schemeClr val="accent2"/>
                </a:solidFill>
                <a:latin typeface="Lucida Sans Unicode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39188"/>
            <a:ext cx="297021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14" tIns="46007" rIns="92014" bIns="46007" numCol="1" anchor="b" anchorCtr="0" compatLnSpc="1">
            <a:prstTxWarp prst="textNoShape">
              <a:avLst/>
            </a:prstTxWarp>
          </a:bodyPr>
          <a:lstStyle>
            <a:lvl1pPr defTabSz="920750" eaLnBrk="1" hangingPunct="1">
              <a:defRPr sz="1200" b="0">
                <a:solidFill>
                  <a:schemeClr val="accent2"/>
                </a:solidFill>
                <a:latin typeface="Lucida Sans Unicode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7788" y="8739188"/>
            <a:ext cx="29702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14" tIns="46007" rIns="92014" bIns="46007" numCol="1" anchor="b" anchorCtr="0" compatLnSpc="1">
            <a:prstTxWarp prst="textNoShape">
              <a:avLst/>
            </a:prstTxWarp>
          </a:bodyPr>
          <a:lstStyle>
            <a:lvl1pPr algn="r" defTabSz="920750" eaLnBrk="1" hangingPunct="1">
              <a:defRPr sz="1200" b="0">
                <a:solidFill>
                  <a:schemeClr val="accent2"/>
                </a:solidFill>
                <a:latin typeface="Lucida Sans Unicode" pitchFamily="34" charset="0"/>
              </a:defRPr>
            </a:lvl1pPr>
          </a:lstStyle>
          <a:p>
            <a:pPr>
              <a:defRPr/>
            </a:pPr>
            <a:fld id="{DD261195-6CB9-430D-92F6-3028E8D399C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36286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14" tIns="46007" rIns="92014" bIns="46007" numCol="1" anchor="t" anchorCtr="0" compatLnSpc="1">
            <a:prstTxWarp prst="textNoShape">
              <a:avLst/>
            </a:prstTxWarp>
          </a:bodyPr>
          <a:lstStyle>
            <a:lvl1pPr defTabSz="920750"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7788" y="0"/>
            <a:ext cx="29702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14" tIns="46007" rIns="92014" bIns="46007" numCol="1" anchor="t" anchorCtr="0" compatLnSpc="1">
            <a:prstTxWarp prst="textNoShape">
              <a:avLst/>
            </a:prstTxWarp>
          </a:bodyPr>
          <a:lstStyle>
            <a:lvl1pPr algn="r" defTabSz="920750"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8213" y="688975"/>
            <a:ext cx="4984750" cy="34528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68800"/>
            <a:ext cx="5029200" cy="414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14" tIns="46007" rIns="92014" bIns="460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0"/>
            <a:r>
              <a:rPr lang="en-US" altLang="en-US" noProof="0" smtClean="0"/>
              <a:t>Second level</a:t>
            </a:r>
          </a:p>
          <a:p>
            <a:pPr lvl="0"/>
            <a:r>
              <a:rPr lang="en-US" altLang="en-US" noProof="0" smtClean="0"/>
              <a:t>Third level</a:t>
            </a:r>
          </a:p>
          <a:p>
            <a:pPr lvl="0"/>
            <a:r>
              <a:rPr lang="en-US" altLang="en-US" noProof="0" smtClean="0"/>
              <a:t>Fourth level</a:t>
            </a:r>
          </a:p>
          <a:p>
            <a:pPr lvl="0"/>
            <a:r>
              <a:rPr lang="en-US" alt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39188"/>
            <a:ext cx="297021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14" tIns="46007" rIns="92014" bIns="46007" numCol="1" anchor="b" anchorCtr="0" compatLnSpc="1">
            <a:prstTxWarp prst="textNoShape">
              <a:avLst/>
            </a:prstTxWarp>
          </a:bodyPr>
          <a:lstStyle>
            <a:lvl1pPr defTabSz="920750"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7788" y="8739188"/>
            <a:ext cx="29702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14" tIns="46007" rIns="92014" bIns="46007" numCol="1" anchor="b" anchorCtr="0" compatLnSpc="1">
            <a:prstTxWarp prst="textNoShape">
              <a:avLst/>
            </a:prstTxWarp>
          </a:bodyPr>
          <a:lstStyle>
            <a:lvl1pPr algn="r" defTabSz="920750"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77853B9D-B791-42A0-86B1-071863A6571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78710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9pPr>
          </a:lstStyle>
          <a:p>
            <a:fld id="{E34784FA-4A18-4A29-A36D-A7C8B0ED7117}" type="slidenum">
              <a:rPr lang="en-US" altLang="en-US" sz="1200" b="0" smtClean="0">
                <a:solidFill>
                  <a:schemeClr val="tx1"/>
                </a:solidFill>
                <a:latin typeface="Times New Roman" pitchFamily="18" charset="0"/>
              </a:rPr>
              <a:pPr/>
              <a:t>1</a:t>
            </a:fld>
            <a:endParaRPr lang="en-US" alt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z="24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9pPr>
          </a:lstStyle>
          <a:p>
            <a:fld id="{7FE8E364-37DA-4408-A851-12F5B1215C5B}" type="slidenum">
              <a:rPr lang="en-US" altLang="en-US" sz="1200" b="0" smtClean="0">
                <a:solidFill>
                  <a:schemeClr val="tx1"/>
                </a:solidFill>
                <a:latin typeface="Times New Roman" pitchFamily="18" charset="0"/>
              </a:rPr>
              <a:pPr/>
              <a:t>3</a:t>
            </a:fld>
            <a:endParaRPr lang="en-US" alt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9pPr>
          </a:lstStyle>
          <a:p>
            <a:fld id="{7FE8E364-37DA-4408-A851-12F5B1215C5B}" type="slidenum">
              <a:rPr lang="en-US" altLang="en-US" sz="1200" b="0" smtClean="0">
                <a:solidFill>
                  <a:schemeClr val="tx1"/>
                </a:solidFill>
                <a:latin typeface="Times New Roman" pitchFamily="18" charset="0"/>
              </a:rPr>
              <a:pPr/>
              <a:t>5</a:t>
            </a:fld>
            <a:endParaRPr lang="en-US" alt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9pPr>
          </a:lstStyle>
          <a:p>
            <a:fld id="{7FE8E364-37DA-4408-A851-12F5B1215C5B}" type="slidenum">
              <a:rPr lang="en-US" altLang="en-US" sz="1200" b="0" smtClean="0">
                <a:solidFill>
                  <a:schemeClr val="tx1"/>
                </a:solidFill>
                <a:latin typeface="Times New Roman" pitchFamily="18" charset="0"/>
              </a:rPr>
              <a:pPr/>
              <a:t>6</a:t>
            </a:fld>
            <a:endParaRPr lang="en-US" alt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9pPr>
          </a:lstStyle>
          <a:p>
            <a:fld id="{7FE8E364-37DA-4408-A851-12F5B1215C5B}" type="slidenum">
              <a:rPr lang="en-US" altLang="en-US" sz="1200" b="0" smtClean="0">
                <a:solidFill>
                  <a:schemeClr val="tx1"/>
                </a:solidFill>
                <a:latin typeface="Times New Roman" pitchFamily="18" charset="0"/>
              </a:rPr>
              <a:pPr/>
              <a:t>7</a:t>
            </a:fld>
            <a:endParaRPr lang="en-US" alt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9pPr>
          </a:lstStyle>
          <a:p>
            <a:fld id="{F907B8B4-945F-4D6A-9EE7-CCBC5A660FC0}" type="slidenum">
              <a:rPr lang="en-US" altLang="en-US" sz="1200" b="0" smtClean="0">
                <a:solidFill>
                  <a:schemeClr val="tx1"/>
                </a:solidFill>
                <a:latin typeface="Times New Roman" pitchFamily="18" charset="0"/>
              </a:rPr>
              <a:pPr/>
              <a:t>8</a:t>
            </a:fld>
            <a:endParaRPr lang="en-US" alt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9pPr>
          </a:lstStyle>
          <a:p>
            <a:fld id="{17F53D49-33B6-4FB3-9282-A9F4E046C120}" type="slidenum">
              <a:rPr lang="en-US" altLang="en-US" sz="1200" b="0" smtClean="0">
                <a:solidFill>
                  <a:srgbClr val="000000"/>
                </a:solidFill>
                <a:latin typeface="Times New Roman" pitchFamily="18" charset="0"/>
              </a:rPr>
              <a:pPr/>
              <a:t>10</a:t>
            </a:fld>
            <a:endParaRPr lang="en-US" altLang="en-US" sz="1200" b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9pPr>
          </a:lstStyle>
          <a:p>
            <a:fld id="{3CC50B23-330D-44ED-9034-5DAF9156040A}" type="slidenum">
              <a:rPr lang="en-US" altLang="en-US" sz="1200" b="0" smtClean="0">
                <a:solidFill>
                  <a:srgbClr val="000000"/>
                </a:solidFill>
                <a:latin typeface="Times New Roman" pitchFamily="18" charset="0"/>
              </a:rPr>
              <a:pPr/>
              <a:t>11</a:t>
            </a:fld>
            <a:endParaRPr lang="en-US" altLang="en-US" sz="1200" b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20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9pPr>
          </a:lstStyle>
          <a:p>
            <a:fld id="{32B33D0D-FFAA-4DC5-AFD2-673F445DB974}" type="slidenum">
              <a:rPr lang="en-US" altLang="en-US" sz="1200" b="0" smtClean="0">
                <a:solidFill>
                  <a:srgbClr val="000000"/>
                </a:solidFill>
                <a:latin typeface="Times New Roman" pitchFamily="18" charset="0"/>
              </a:rPr>
              <a:pPr/>
              <a:t>12</a:t>
            </a:fld>
            <a:endParaRPr lang="en-US" altLang="en-US" sz="1200" b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053200" cy="5334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28600" y="914400"/>
            <a:ext cx="8762999" cy="5562600"/>
          </a:xfrm>
        </p:spPr>
        <p:txBody>
          <a:bodyPr/>
          <a:lstStyle>
            <a:lvl1pPr>
              <a:buClr>
                <a:schemeClr val="accent5">
                  <a:lumMod val="50000"/>
                </a:schemeClr>
              </a:buClr>
              <a:buSzPct val="80000"/>
              <a:buFont typeface="Wingdings" pitchFamily="2" charset="2"/>
              <a:buChar char="n"/>
              <a:defRPr/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CBFF83-6710-4B86-840F-7F7D57EEBD4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80372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1125415" y="1295400"/>
            <a:ext cx="3587262" cy="4495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53354" y="1295400"/>
            <a:ext cx="3587262" cy="4495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053200" cy="5334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58C64D-09E4-4265-94AA-3485DD42E5E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27432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标题和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7650" y="228600"/>
            <a:ext cx="9658350" cy="5334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表占位符 2"/>
          <p:cNvSpPr>
            <a:spLocks noGrp="1"/>
          </p:cNvSpPr>
          <p:nvPr>
            <p:ph type="chart" idx="1"/>
          </p:nvPr>
        </p:nvSpPr>
        <p:spPr>
          <a:xfrm>
            <a:off x="330200" y="990600"/>
            <a:ext cx="8915400" cy="4525963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D25584-BACD-4C69-9CA4-80C671AA13E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86753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8915400" cy="53340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zh-CN" altLang="en-US" dirty="0" smtClean="0"/>
              <a:t>单击此处编辑母版标题样式</a:t>
            </a:r>
          </a:p>
        </p:txBody>
      </p:sp>
      <p:sp>
        <p:nvSpPr>
          <p:cNvPr id="3" name="Rectangle 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DC31B0-7C00-4D4E-AFF4-680ABC23D14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82180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8915400" cy="53340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zh-CN" altLang="en-US" dirty="0" smtClean="0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1125415" y="1295400"/>
            <a:ext cx="7315200" cy="4495800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6E4C1B-CCDC-4420-821B-32509F67E01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0024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1125415" y="1295400"/>
            <a:ext cx="3587262" cy="4495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53354" y="1295400"/>
            <a:ext cx="3587262" cy="4495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053200" cy="5334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E33A86-8B60-47B4-9C01-B04B865A23F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7568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标题和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7650" y="228600"/>
            <a:ext cx="9658350" cy="5334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表占位符 2"/>
          <p:cNvSpPr>
            <a:spLocks noGrp="1"/>
          </p:cNvSpPr>
          <p:nvPr>
            <p:ph type="chart" idx="1"/>
          </p:nvPr>
        </p:nvSpPr>
        <p:spPr>
          <a:xfrm>
            <a:off x="330200" y="990600"/>
            <a:ext cx="8915400" cy="4525963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CDF8B4-6A58-4659-A5EF-F60FAE84F65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68161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 anchor="ctr"/>
          <a:lstStyle>
            <a:lvl1pPr>
              <a:defRPr baseline="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1EB17-0951-4AA3-A24C-F1299721796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875398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053200" cy="5334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28600" y="914400"/>
            <a:ext cx="8762999" cy="5562600"/>
          </a:xfrm>
        </p:spPr>
        <p:txBody>
          <a:bodyPr/>
          <a:lstStyle>
            <a:lvl1pPr>
              <a:buClr>
                <a:schemeClr val="accent5">
                  <a:lumMod val="50000"/>
                </a:schemeClr>
              </a:buClr>
              <a:buSzPct val="80000"/>
              <a:buFont typeface="Wingdings" pitchFamily="2" charset="2"/>
              <a:buChar char="n"/>
              <a:defRPr/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9B6D88-0789-4EFF-AE5B-2CD8B9232A9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31423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8915400" cy="53340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zh-CN" altLang="en-US" dirty="0" smtClean="0"/>
              <a:t>单击此处编辑母版标题样式</a:t>
            </a:r>
          </a:p>
        </p:txBody>
      </p:sp>
      <p:sp>
        <p:nvSpPr>
          <p:cNvPr id="3" name="Rectangle 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4CEADC-D52D-4284-8EEA-3F73FDC2218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90876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8915400" cy="53340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zh-CN" altLang="en-US" dirty="0" smtClean="0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1125415" y="1295400"/>
            <a:ext cx="7315200" cy="4495800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504E9-429A-49D7-8233-48E5DFD0700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05558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247650" y="228600"/>
            <a:ext cx="9658350" cy="533400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19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594962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553200"/>
            <a:ext cx="742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BAE2CA6-0778-4C3A-AA7E-5E2BFE7F46D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028" name="TextBox 11"/>
          <p:cNvSpPr txBox="1">
            <a:spLocks noChangeArrowheads="1"/>
          </p:cNvSpPr>
          <p:nvPr userDrawn="1"/>
        </p:nvSpPr>
        <p:spPr bwMode="auto">
          <a:xfrm>
            <a:off x="6934200" y="-3175"/>
            <a:ext cx="20637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>
              <a:defRPr/>
            </a:pPr>
            <a:r>
              <a:rPr lang="en-US" altLang="zh-CN" sz="1200" b="0" smtClean="0">
                <a:solidFill>
                  <a:schemeClr val="tx1"/>
                </a:solidFill>
              </a:rPr>
              <a:t>www.hand-china.com</a:t>
            </a:r>
            <a:endParaRPr lang="zh-CN" altLang="en-US" sz="1200" b="0" smtClean="0">
              <a:solidFill>
                <a:schemeClr val="tx1"/>
              </a:solidFill>
            </a:endParaRPr>
          </a:p>
        </p:txBody>
      </p:sp>
      <p:sp>
        <p:nvSpPr>
          <p:cNvPr id="1029" name="矩形 12"/>
          <p:cNvSpPr>
            <a:spLocks noChangeArrowheads="1"/>
          </p:cNvSpPr>
          <p:nvPr userDrawn="1"/>
        </p:nvSpPr>
        <p:spPr bwMode="auto">
          <a:xfrm>
            <a:off x="0" y="228600"/>
            <a:ext cx="247650" cy="533400"/>
          </a:xfrm>
          <a:prstGeom prst="rect">
            <a:avLst/>
          </a:prstGeom>
          <a:solidFill>
            <a:srgbClr val="00839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230188" indent="-230188"/>
            <a:endParaRPr lang="zh-CN" altLang="en-US"/>
          </a:p>
        </p:txBody>
      </p:sp>
      <p:pic>
        <p:nvPicPr>
          <p:cNvPr id="1030" name="图片 13" descr="logo.jpg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2850" y="6608763"/>
            <a:ext cx="990600" cy="24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直接连接符 15"/>
          <p:cNvCxnSpPr/>
          <p:nvPr userDrawn="1"/>
        </p:nvCxnSpPr>
        <p:spPr bwMode="auto">
          <a:xfrm>
            <a:off x="0" y="6551613"/>
            <a:ext cx="9144000" cy="1587"/>
          </a:xfrm>
          <a:prstGeom prst="line">
            <a:avLst/>
          </a:prstGeom>
          <a:solidFill>
            <a:srgbClr val="FFFF99"/>
          </a:solidFill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32" name="图片 10" descr="鼠标.jpg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138" y="0"/>
            <a:ext cx="93186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" name="直接连接符 17"/>
          <p:cNvCxnSpPr/>
          <p:nvPr userDrawn="1"/>
        </p:nvCxnSpPr>
        <p:spPr bwMode="auto">
          <a:xfrm rot="5400000">
            <a:off x="7850188" y="6705600"/>
            <a:ext cx="303212" cy="1588"/>
          </a:xfrm>
          <a:prstGeom prst="line">
            <a:avLst/>
          </a:prstGeom>
          <a:solidFill>
            <a:srgbClr val="FFFF99"/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34" name="TextBox 20"/>
          <p:cNvSpPr txBox="1">
            <a:spLocks noChangeArrowheads="1"/>
          </p:cNvSpPr>
          <p:nvPr userDrawn="1"/>
        </p:nvSpPr>
        <p:spPr bwMode="auto">
          <a:xfrm>
            <a:off x="4241800" y="6629400"/>
            <a:ext cx="12620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defRPr/>
            </a:pPr>
            <a:r>
              <a:rPr lang="en-US" altLang="zh-CN" sz="800" b="0" dirty="0" smtClean="0">
                <a:solidFill>
                  <a:schemeClr val="tx1"/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800" b="0" dirty="0" smtClean="0">
                <a:solidFill>
                  <a:schemeClr val="tx1"/>
                </a:solidFill>
                <a:latin typeface="黑体" pitchFamily="2" charset="-122"/>
                <a:ea typeface="黑体" pitchFamily="2" charset="-122"/>
              </a:rPr>
              <a:t> 汉得公司　版权所有</a:t>
            </a:r>
          </a:p>
        </p:txBody>
      </p:sp>
      <p:sp>
        <p:nvSpPr>
          <p:cNvPr id="1035" name="Rectangle 18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0200" y="9906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6" r:id="rId6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黑体" pitchFamily="49" charset="-122"/>
          <a:ea typeface="黑体" pitchFamily="49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黑体" pitchFamily="49" charset="-122"/>
          <a:ea typeface="黑体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黑体" pitchFamily="49" charset="-122"/>
          <a:ea typeface="黑体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黑体" pitchFamily="49" charset="-122"/>
          <a:ea typeface="黑体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黑体" pitchFamily="49" charset="-122"/>
          <a:ea typeface="黑体" pitchFamily="49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SimSun" pitchFamily="2" charset="-122"/>
          <a:ea typeface="SimSun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SimSun" pitchFamily="2" charset="-122"/>
          <a:ea typeface="SimSun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SimSun" pitchFamily="2" charset="-122"/>
          <a:ea typeface="SimSun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SimSun" pitchFamily="2" charset="-122"/>
          <a:ea typeface="SimSun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C3300"/>
        </a:buClr>
        <a:buSzPct val="70000"/>
        <a:buFont typeface="Wingdings" pitchFamily="2" charset="2"/>
        <a:buChar char="u"/>
        <a:defRPr sz="1400">
          <a:solidFill>
            <a:schemeClr val="tx1"/>
          </a:solidFill>
          <a:latin typeface="+mn-lt"/>
          <a:ea typeface="宋体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p"/>
        <a:defRPr sz="1400">
          <a:solidFill>
            <a:schemeClr val="tx1"/>
          </a:solidFill>
          <a:latin typeface="+mn-lt"/>
          <a:ea typeface="宋体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4597A0"/>
        </a:buClr>
        <a:buSzPct val="70000"/>
        <a:buFont typeface="Wingdings" pitchFamily="2" charset="2"/>
        <a:buChar char="l"/>
        <a:defRPr sz="1400">
          <a:solidFill>
            <a:schemeClr val="tx1"/>
          </a:solidFill>
          <a:latin typeface="+mn-lt"/>
          <a:ea typeface="宋体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SzPct val="50000"/>
        <a:buFont typeface="Wingdings" pitchFamily="2" charset="2"/>
        <a:buChar char="u"/>
        <a:defRPr sz="1400">
          <a:solidFill>
            <a:schemeClr val="tx1"/>
          </a:solidFill>
          <a:latin typeface="+mn-lt"/>
          <a:ea typeface="宋体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8395"/>
        </a:buClr>
        <a:buSzPct val="30000"/>
        <a:buFont typeface="Wingdings" pitchFamily="2" charset="2"/>
        <a:buChar char="p"/>
        <a:defRPr sz="1400">
          <a:solidFill>
            <a:schemeClr val="tx1"/>
          </a:solidFill>
          <a:latin typeface="+mn-lt"/>
          <a:ea typeface="宋体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66FF"/>
        </a:buClr>
        <a:buChar char="•"/>
        <a:defRPr sz="14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66FF"/>
        </a:buClr>
        <a:buChar char="•"/>
        <a:defRPr sz="14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66FF"/>
        </a:buClr>
        <a:buChar char="•"/>
        <a:defRPr sz="14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66FF"/>
        </a:buClr>
        <a:buChar char="•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247650" y="228600"/>
            <a:ext cx="9658350" cy="533400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19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594962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553200"/>
            <a:ext cx="742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56B66A6C-6619-49DA-AF6B-C54DD85F4CD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2052" name="TextBox 11"/>
          <p:cNvSpPr txBox="1">
            <a:spLocks noChangeArrowheads="1"/>
          </p:cNvSpPr>
          <p:nvPr userDrawn="1"/>
        </p:nvSpPr>
        <p:spPr bwMode="auto">
          <a:xfrm>
            <a:off x="6934200" y="-3175"/>
            <a:ext cx="20637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1200" b="0">
                <a:solidFill>
                  <a:srgbClr val="000000"/>
                </a:solidFill>
              </a:rPr>
              <a:t>www.hand-china.com</a:t>
            </a:r>
            <a:endParaRPr lang="zh-CN" altLang="en-US" sz="1200" b="0">
              <a:solidFill>
                <a:srgbClr val="000000"/>
              </a:solidFill>
            </a:endParaRPr>
          </a:p>
        </p:txBody>
      </p:sp>
      <p:sp>
        <p:nvSpPr>
          <p:cNvPr id="2053" name="矩形 12"/>
          <p:cNvSpPr>
            <a:spLocks noChangeArrowheads="1"/>
          </p:cNvSpPr>
          <p:nvPr userDrawn="1"/>
        </p:nvSpPr>
        <p:spPr bwMode="auto">
          <a:xfrm>
            <a:off x="0" y="228600"/>
            <a:ext cx="247650" cy="533400"/>
          </a:xfrm>
          <a:prstGeom prst="rect">
            <a:avLst/>
          </a:prstGeom>
          <a:solidFill>
            <a:srgbClr val="00839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230188" indent="-230188"/>
            <a:endParaRPr lang="zh-CN" altLang="en-US"/>
          </a:p>
        </p:txBody>
      </p:sp>
      <p:pic>
        <p:nvPicPr>
          <p:cNvPr id="2054" name="图片 13" descr="logo.jp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2850" y="6608763"/>
            <a:ext cx="990600" cy="24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直接连接符 15"/>
          <p:cNvCxnSpPr/>
          <p:nvPr userDrawn="1"/>
        </p:nvCxnSpPr>
        <p:spPr bwMode="auto">
          <a:xfrm>
            <a:off x="0" y="6551613"/>
            <a:ext cx="9144000" cy="1587"/>
          </a:xfrm>
          <a:prstGeom prst="line">
            <a:avLst/>
          </a:prstGeom>
          <a:solidFill>
            <a:srgbClr val="FFFF99"/>
          </a:solidFill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056" name="图片 10" descr="鼠标.jpg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138" y="0"/>
            <a:ext cx="93186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" name="直接连接符 17"/>
          <p:cNvCxnSpPr/>
          <p:nvPr userDrawn="1"/>
        </p:nvCxnSpPr>
        <p:spPr bwMode="auto">
          <a:xfrm rot="5400000">
            <a:off x="7850188" y="6705600"/>
            <a:ext cx="303212" cy="1588"/>
          </a:xfrm>
          <a:prstGeom prst="line">
            <a:avLst/>
          </a:prstGeom>
          <a:solidFill>
            <a:srgbClr val="FFFF99"/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58" name="TextBox 20"/>
          <p:cNvSpPr txBox="1">
            <a:spLocks noChangeArrowheads="1"/>
          </p:cNvSpPr>
          <p:nvPr userDrawn="1"/>
        </p:nvSpPr>
        <p:spPr bwMode="auto">
          <a:xfrm>
            <a:off x="4241800" y="6629400"/>
            <a:ext cx="12620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sz="800" b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800" b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 汉得公司　版权所有</a:t>
            </a:r>
          </a:p>
        </p:txBody>
      </p:sp>
      <p:sp>
        <p:nvSpPr>
          <p:cNvPr id="2059" name="Rectangle 18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0200" y="9906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黑体" pitchFamily="49" charset="-122"/>
          <a:ea typeface="黑体" pitchFamily="49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黑体" pitchFamily="49" charset="-122"/>
          <a:ea typeface="黑体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黑体" pitchFamily="49" charset="-122"/>
          <a:ea typeface="黑体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黑体" pitchFamily="49" charset="-122"/>
          <a:ea typeface="黑体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黑体" pitchFamily="49" charset="-122"/>
          <a:ea typeface="黑体" pitchFamily="49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SimSun" pitchFamily="2" charset="-122"/>
          <a:ea typeface="SimSun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SimSun" pitchFamily="2" charset="-122"/>
          <a:ea typeface="SimSun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SimSun" pitchFamily="2" charset="-122"/>
          <a:ea typeface="SimSun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SimSun" pitchFamily="2" charset="-122"/>
          <a:ea typeface="SimSun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C3300"/>
        </a:buClr>
        <a:buSzPct val="70000"/>
        <a:buFont typeface="Wingdings" pitchFamily="2" charset="2"/>
        <a:buChar char="u"/>
        <a:defRPr sz="1400">
          <a:solidFill>
            <a:schemeClr val="tx1"/>
          </a:solidFill>
          <a:latin typeface="+mn-lt"/>
          <a:ea typeface="宋体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p"/>
        <a:defRPr sz="1400">
          <a:solidFill>
            <a:schemeClr val="tx1"/>
          </a:solidFill>
          <a:latin typeface="+mn-lt"/>
          <a:ea typeface="宋体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4597A0"/>
        </a:buClr>
        <a:buSzPct val="70000"/>
        <a:buFont typeface="Wingdings" pitchFamily="2" charset="2"/>
        <a:buChar char="l"/>
        <a:defRPr sz="1400">
          <a:solidFill>
            <a:schemeClr val="tx1"/>
          </a:solidFill>
          <a:latin typeface="+mn-lt"/>
          <a:ea typeface="宋体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SzPct val="50000"/>
        <a:buFont typeface="Wingdings" pitchFamily="2" charset="2"/>
        <a:buChar char="u"/>
        <a:defRPr sz="1400">
          <a:solidFill>
            <a:schemeClr val="tx1"/>
          </a:solidFill>
          <a:latin typeface="+mn-lt"/>
          <a:ea typeface="宋体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8395"/>
        </a:buClr>
        <a:buSzPct val="30000"/>
        <a:buFont typeface="Wingdings" pitchFamily="2" charset="2"/>
        <a:buChar char="p"/>
        <a:defRPr sz="1400">
          <a:solidFill>
            <a:schemeClr val="tx1"/>
          </a:solidFill>
          <a:latin typeface="+mn-lt"/>
          <a:ea typeface="宋体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66FF"/>
        </a:buClr>
        <a:buChar char="•"/>
        <a:defRPr sz="14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66FF"/>
        </a:buClr>
        <a:buChar char="•"/>
        <a:defRPr sz="14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66FF"/>
        </a:buClr>
        <a:buChar char="•"/>
        <a:defRPr sz="14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66FF"/>
        </a:buClr>
        <a:buChar char="•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灯片编号占位符 1"/>
          <p:cNvSpPr>
            <a:spLocks noGrp="1"/>
          </p:cNvSpPr>
          <p:nvPr>
            <p:ph type="sldNum" sz="quarter" idx="10"/>
          </p:nvPr>
        </p:nvSpPr>
        <p:spPr>
          <a:xfrm>
            <a:off x="0" y="6019800"/>
            <a:ext cx="762000" cy="685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9pPr>
          </a:lstStyle>
          <a:p>
            <a:fld id="{FD93CA48-AE31-4D93-9A3C-A63A6D0CD452}" type="slidenum">
              <a:rPr lang="en-GB" altLang="en-US" smtClean="0">
                <a:solidFill>
                  <a:schemeClr val="tx1"/>
                </a:solidFill>
              </a:rPr>
              <a:pPr/>
              <a:t>1</a:t>
            </a:fld>
            <a:endParaRPr lang="en-GB" altLang="en-US" smtClean="0">
              <a:solidFill>
                <a:schemeClr val="tx1"/>
              </a:solidFill>
            </a:endParaRPr>
          </a:p>
        </p:txBody>
      </p:sp>
      <p:pic>
        <p:nvPicPr>
          <p:cNvPr id="4099" name="图片 13" descr="首页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Rectangle 1032"/>
          <p:cNvSpPr>
            <a:spLocks noChangeArrowheads="1"/>
          </p:cNvSpPr>
          <p:nvPr/>
        </p:nvSpPr>
        <p:spPr bwMode="auto">
          <a:xfrm>
            <a:off x="660400" y="5638800"/>
            <a:ext cx="47879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zh-CN" altLang="en-US" sz="160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上海汉得信息技术股份有限公司</a:t>
            </a:r>
            <a:endParaRPr lang="en-US" altLang="zh-CN" sz="1600">
              <a:solidFill>
                <a:schemeClr val="bg1"/>
              </a:solidFill>
              <a:latin typeface="黑体" pitchFamily="2" charset="-122"/>
              <a:ea typeface="黑体" pitchFamily="2" charset="-122"/>
            </a:endParaRPr>
          </a:p>
          <a:p>
            <a:pPr eaLnBrk="1" hangingPunct="1"/>
            <a:r>
              <a:rPr lang="en-US" altLang="zh-CN">
                <a:solidFill>
                  <a:schemeClr val="bg1"/>
                </a:solidFill>
                <a:ea typeface="黑体" pitchFamily="2" charset="-122"/>
                <a:cs typeface="Arial" charset="0"/>
              </a:rPr>
              <a:t>HAND Enterprise Solutions </a:t>
            </a:r>
            <a:r>
              <a:rPr lang="en-US" altLang="zh-CN" b="0">
                <a:solidFill>
                  <a:schemeClr val="bg1"/>
                </a:solidFill>
                <a:ea typeface="黑体" pitchFamily="2" charset="-122"/>
                <a:cs typeface="Arial" charset="0"/>
              </a:rPr>
              <a:t>Company Ltd.</a:t>
            </a:r>
          </a:p>
          <a:p>
            <a:pPr eaLnBrk="1" hangingPunct="1"/>
            <a:r>
              <a:rPr lang="en-US" altLang="zh-CN" b="0">
                <a:solidFill>
                  <a:schemeClr val="bg1"/>
                </a:solidFill>
                <a:ea typeface="黑体" pitchFamily="2" charset="-122"/>
                <a:cs typeface="Arial" charset="0"/>
              </a:rPr>
              <a:t>www.hand-china.com</a:t>
            </a:r>
          </a:p>
          <a:p>
            <a:pPr eaLnBrk="1" hangingPunct="1"/>
            <a:endParaRPr lang="en-US" altLang="en-US" sz="1600">
              <a:solidFill>
                <a:schemeClr val="bg1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101" name="Text Box 1042"/>
          <p:cNvSpPr txBox="1">
            <a:spLocks noChangeArrowheads="1"/>
          </p:cNvSpPr>
          <p:nvPr/>
        </p:nvSpPr>
        <p:spPr bwMode="auto">
          <a:xfrm>
            <a:off x="1143000" y="685800"/>
            <a:ext cx="78422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kumimoji="1" lang="en-US" altLang="zh-CN" sz="2400">
                <a:solidFill>
                  <a:schemeClr val="tx1"/>
                </a:solidFill>
                <a:latin typeface="黑体" pitchFamily="2" charset="-122"/>
                <a:ea typeface="黑体" pitchFamily="2" charset="-122"/>
              </a:rPr>
              <a:t> </a:t>
            </a:r>
            <a:r>
              <a:rPr kumimoji="1" lang="zh-CN" altLang="en-US" sz="240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租房信息管理系统设计方案</a:t>
            </a:r>
            <a:endParaRPr kumimoji="1" lang="en-US" altLang="zh-CN" sz="2400">
              <a:solidFill>
                <a:srgbClr val="CC3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02" name="Text Box 1048"/>
          <p:cNvSpPr txBox="1">
            <a:spLocks noChangeArrowheads="1"/>
          </p:cNvSpPr>
          <p:nvPr/>
        </p:nvSpPr>
        <p:spPr bwMode="auto">
          <a:xfrm>
            <a:off x="6686550" y="1395413"/>
            <a:ext cx="321945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30188" indent="-230188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zh-CN" altLang="en-US" b="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编写人：　</a:t>
            </a:r>
            <a:r>
              <a:rPr lang="en-US" altLang="zh-CN" b="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&lt;</a:t>
            </a:r>
            <a:r>
              <a:rPr lang="zh-CN" altLang="en-US" b="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肖泱</a:t>
            </a:r>
            <a:r>
              <a:rPr lang="en-US" altLang="zh-CN" b="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&gt;</a:t>
            </a:r>
          </a:p>
          <a:p>
            <a:r>
              <a:rPr lang="zh-CN" altLang="en-US" b="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编写日期：</a:t>
            </a:r>
            <a:r>
              <a:rPr lang="en-US" altLang="zh-CN" b="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&lt;20120215&gt;</a:t>
            </a:r>
          </a:p>
          <a:p>
            <a:r>
              <a:rPr lang="zh-CN" altLang="en-US" b="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版本：　　</a:t>
            </a:r>
            <a:r>
              <a:rPr lang="en-US" altLang="zh-CN" b="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&lt;2.0</a:t>
            </a:r>
            <a:r>
              <a:rPr lang="en-US" altLang="zh-CN" b="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&gt;</a:t>
            </a:r>
            <a:endParaRPr lang="zh-CN" altLang="en-US" b="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03" name="TextBox 15"/>
          <p:cNvSpPr txBox="1">
            <a:spLocks noChangeArrowheads="1"/>
          </p:cNvSpPr>
          <p:nvPr/>
        </p:nvSpPr>
        <p:spPr bwMode="auto">
          <a:xfrm>
            <a:off x="4705350" y="6629400"/>
            <a:ext cx="20320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zh-CN" altLang="en-US" sz="800" b="0">
                <a:solidFill>
                  <a:schemeClr val="tx1"/>
                </a:solidFill>
                <a:latin typeface="黑体" pitchFamily="2" charset="-122"/>
                <a:ea typeface="黑体" pitchFamily="2" charset="-122"/>
              </a:rPr>
              <a:t>上海汉得信息技术股份有限公司版权所有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9pPr>
          </a:lstStyle>
          <a:p>
            <a:fld id="{95BBDC34-6D02-4899-AA30-FE933B94DE16}" type="slidenum">
              <a:rPr lang="en-GB" altLang="en-US" smtClean="0">
                <a:solidFill>
                  <a:srgbClr val="000000"/>
                </a:solidFill>
              </a:rPr>
              <a:pPr/>
              <a:t>10</a:t>
            </a:fld>
            <a:endParaRPr lang="en-GB" altLang="en-US" smtClean="0">
              <a:solidFill>
                <a:srgbClr val="000000"/>
              </a:solidFill>
            </a:endParaRP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247650" y="228600"/>
            <a:ext cx="8724900" cy="533400"/>
          </a:xfrm>
        </p:spPr>
        <p:txBody>
          <a:bodyPr/>
          <a:lstStyle/>
          <a:p>
            <a:pPr eaLnBrk="1" hangingPunct="1"/>
            <a:r>
              <a:rPr lang="zh-CN" altLang="en-US" smtClean="0">
                <a:latin typeface="黑体" pitchFamily="2" charset="-122"/>
                <a:ea typeface="黑体" pitchFamily="2" charset="-122"/>
              </a:rPr>
              <a:t>租房信息管理系统详细方案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7650" y="914400"/>
            <a:ext cx="9510713" cy="5486400"/>
          </a:xfrm>
        </p:spPr>
        <p:txBody>
          <a:bodyPr/>
          <a:lstStyle/>
          <a:p>
            <a:pPr eaLnBrk="1" hangingPunct="1">
              <a:buClr>
                <a:srgbClr val="C00000"/>
              </a:buClr>
              <a:buSzPct val="70000"/>
            </a:pPr>
            <a:r>
              <a:rPr lang="zh-CN" altLang="en-US" sz="1800" b="1" dirty="0" smtClean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系统管理模块</a:t>
            </a:r>
          </a:p>
          <a:p>
            <a:pPr lvl="1" eaLnBrk="1" hangingPunct="1">
              <a:buClr>
                <a:srgbClr val="4597A0"/>
              </a:buClr>
              <a:buFont typeface="Wingdings" pitchFamily="2" charset="2"/>
              <a:buChar char="l"/>
            </a:pPr>
            <a:r>
              <a:rPr lang="zh-CN" altLang="en-US" sz="1800" b="1" dirty="0" smtClean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用户定义：可新增用户、冻结用户</a:t>
            </a:r>
          </a:p>
          <a:p>
            <a:pPr lvl="1" eaLnBrk="1" hangingPunct="1">
              <a:buClr>
                <a:srgbClr val="4597A0"/>
              </a:buClr>
              <a:buFont typeface="Wingdings" pitchFamily="2" charset="2"/>
              <a:buChar char="l"/>
            </a:pPr>
            <a:r>
              <a:rPr lang="zh-CN" altLang="en-US" sz="1800" b="1" dirty="0" smtClean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用户权限：通过建立角色，与用户相关联，设置相关功能的权限</a:t>
            </a:r>
            <a:endParaRPr lang="en-US" altLang="zh-CN" sz="1800" b="1" dirty="0" smtClean="0">
              <a:solidFill>
                <a:srgbClr val="CC33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Clr>
                <a:srgbClr val="C00000"/>
              </a:buClr>
              <a:buSzPct val="70000"/>
            </a:pPr>
            <a:r>
              <a:rPr lang="zh-CN" altLang="en-US" sz="1800" b="1" dirty="0" smtClean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房屋信息管理模块</a:t>
            </a:r>
          </a:p>
          <a:p>
            <a:pPr lvl="1" eaLnBrk="1" hangingPunct="1">
              <a:buClr>
                <a:srgbClr val="4597A0"/>
              </a:buClr>
              <a:buFont typeface="Wingdings" pitchFamily="2" charset="2"/>
              <a:buChar char="l"/>
            </a:pPr>
            <a:r>
              <a:rPr lang="zh-CN" altLang="en-US" sz="1800" b="1" dirty="0" smtClean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房屋信息新增：新增租住的房屋信息，包括详细地址、房屋类型（两室一厅或者三室一厅等）、月租金、各项费用、中介地址信息以及姓名和联系电话、房东联系电话、备注等。新增后房屋状态变为“空闲”，建立租房合同之后才为“已租住”。</a:t>
            </a:r>
          </a:p>
          <a:p>
            <a:pPr lvl="1" eaLnBrk="1" hangingPunct="1">
              <a:buClr>
                <a:srgbClr val="4597A0"/>
              </a:buClr>
              <a:buFont typeface="Wingdings" pitchFamily="2" charset="2"/>
              <a:buChar char="l"/>
            </a:pPr>
            <a:r>
              <a:rPr lang="zh-CN" altLang="en-US" sz="1800" b="1" dirty="0" smtClean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房屋信息维护：可以修改和删除房屋信息。</a:t>
            </a:r>
            <a:endParaRPr lang="en-US" altLang="zh-CN" sz="1800" b="1" dirty="0" smtClean="0">
              <a:solidFill>
                <a:srgbClr val="CC3300"/>
              </a:solidFill>
              <a:latin typeface="微软雅黑" pitchFamily="34" charset="-122"/>
              <a:ea typeface="微软雅黑" pitchFamily="34" charset="-122"/>
            </a:endParaRPr>
          </a:p>
          <a:p>
            <a:pPr lvl="1" eaLnBrk="1" hangingPunct="1">
              <a:buClr>
                <a:srgbClr val="4597A0"/>
              </a:buClr>
              <a:buFont typeface="Wingdings" pitchFamily="2" charset="2"/>
              <a:buChar char="l"/>
            </a:pPr>
            <a:r>
              <a:rPr lang="zh-CN" altLang="en-US" sz="1800" b="1" dirty="0" smtClean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房屋信息查询：可以查询所有房屋信息。</a:t>
            </a:r>
            <a:endParaRPr lang="en-US" altLang="zh-CN" sz="1800" b="1" dirty="0" smtClean="0">
              <a:solidFill>
                <a:srgbClr val="CC33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Clr>
                <a:srgbClr val="C00000"/>
              </a:buClr>
              <a:buSzPct val="70000"/>
            </a:pPr>
            <a:r>
              <a:rPr lang="zh-CN" altLang="en-US" sz="1800" b="1" dirty="0" smtClean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入住人员管理模块</a:t>
            </a:r>
          </a:p>
          <a:p>
            <a:pPr lvl="1" eaLnBrk="1" hangingPunct="1">
              <a:buClr>
                <a:srgbClr val="4597A0"/>
              </a:buClr>
              <a:buFont typeface="Wingdings" pitchFamily="2" charset="2"/>
              <a:buChar char="l"/>
            </a:pPr>
            <a:r>
              <a:rPr lang="zh-CN" altLang="en-US" sz="1800" b="1" dirty="0" smtClean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入住人员新增：可新增入住人员信息，包括姓名、工号、所在部门、</a:t>
            </a:r>
            <a:r>
              <a:rPr lang="en-US" altLang="zh-CN" sz="1800" b="1" dirty="0" smtClean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base</a:t>
            </a:r>
            <a:r>
              <a:rPr lang="zh-CN" altLang="en-US" sz="1800" b="1" dirty="0" smtClean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地、电话号码、电子邮箱、备注等，新建之后入住人员状态变为“新建”，建立租房合同之后转为“正在租住”。建立合同之后相应的有入住日期字段等。</a:t>
            </a:r>
            <a:endParaRPr lang="en-US" altLang="zh-CN" sz="1800" b="1" dirty="0" smtClean="0">
              <a:solidFill>
                <a:srgbClr val="CC3300"/>
              </a:solidFill>
              <a:latin typeface="微软雅黑" pitchFamily="34" charset="-122"/>
              <a:ea typeface="微软雅黑" pitchFamily="34" charset="-122"/>
            </a:endParaRPr>
          </a:p>
          <a:p>
            <a:pPr lvl="1" eaLnBrk="1" hangingPunct="1">
              <a:buClr>
                <a:srgbClr val="4597A0"/>
              </a:buClr>
              <a:buFont typeface="Wingdings" pitchFamily="2" charset="2"/>
              <a:buChar char="l"/>
            </a:pPr>
            <a:r>
              <a:rPr lang="zh-CN" altLang="en-US" sz="1800" b="1" dirty="0" smtClean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入住人员维护：可以修改和删除入住人员信息。</a:t>
            </a:r>
            <a:endParaRPr lang="en-US" altLang="zh-CN" sz="1800" b="1" dirty="0" smtClean="0">
              <a:solidFill>
                <a:srgbClr val="CC3300"/>
              </a:solidFill>
              <a:latin typeface="微软雅黑" pitchFamily="34" charset="-122"/>
              <a:ea typeface="微软雅黑" pitchFamily="34" charset="-122"/>
            </a:endParaRPr>
          </a:p>
          <a:p>
            <a:pPr lvl="1" eaLnBrk="1" hangingPunct="1">
              <a:buClr>
                <a:srgbClr val="4597A0"/>
              </a:buClr>
              <a:buFont typeface="Wingdings" pitchFamily="2" charset="2"/>
              <a:buChar char="l"/>
            </a:pPr>
            <a:r>
              <a:rPr lang="zh-CN" altLang="en-US" sz="1800" b="1" dirty="0" smtClean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入住人员查询：可以查询所有入住人员信息。</a:t>
            </a:r>
            <a:endParaRPr lang="en-US" altLang="zh-CN" sz="1800" b="1" dirty="0" smtClean="0">
              <a:solidFill>
                <a:srgbClr val="CC3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209800" y="5629870"/>
            <a:ext cx="222368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540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HRMS</a:t>
            </a:r>
            <a:endParaRPr lang="zh-CN" altLang="en-US" sz="54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矩形 7"/>
          <p:cNvSpPr/>
          <p:nvPr/>
        </p:nvSpPr>
        <p:spPr>
          <a:xfrm>
            <a:off x="4572000" y="6000690"/>
            <a:ext cx="5255349" cy="40011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200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House rental MANAGEMENT system</a:t>
            </a:r>
            <a:endParaRPr lang="zh-CN" altLang="en-US" sz="20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9pPr>
          </a:lstStyle>
          <a:p>
            <a:fld id="{03376F24-D9DA-4AE9-BE4E-0C8F90B2C5A0}" type="slidenum">
              <a:rPr lang="en-GB" altLang="en-US" smtClean="0">
                <a:solidFill>
                  <a:srgbClr val="000000"/>
                </a:solidFill>
              </a:rPr>
              <a:pPr/>
              <a:t>11</a:t>
            </a:fld>
            <a:endParaRPr lang="en-GB" altLang="en-US" smtClean="0">
              <a:solidFill>
                <a:srgbClr val="000000"/>
              </a:solidFill>
            </a:endParaRP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247650" y="228600"/>
            <a:ext cx="8724900" cy="533400"/>
          </a:xfrm>
        </p:spPr>
        <p:txBody>
          <a:bodyPr/>
          <a:lstStyle/>
          <a:p>
            <a:pPr eaLnBrk="1" hangingPunct="1"/>
            <a:r>
              <a:rPr lang="zh-CN" altLang="en-US" smtClean="0">
                <a:latin typeface="黑体" pitchFamily="2" charset="-122"/>
                <a:ea typeface="黑体" pitchFamily="2" charset="-122"/>
              </a:rPr>
              <a:t>租房信息管理系统详细方案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7650" y="914400"/>
            <a:ext cx="9510713" cy="5486400"/>
          </a:xfrm>
        </p:spPr>
        <p:txBody>
          <a:bodyPr/>
          <a:lstStyle/>
          <a:p>
            <a:pPr eaLnBrk="1" hangingPunct="1">
              <a:buClr>
                <a:srgbClr val="C00000"/>
              </a:buClr>
              <a:buSzPct val="70000"/>
            </a:pPr>
            <a:r>
              <a:rPr lang="zh-CN" altLang="en-US" sz="1800" b="1" dirty="0" smtClean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租房合同管理模块</a:t>
            </a:r>
          </a:p>
          <a:p>
            <a:pPr lvl="1" eaLnBrk="1" hangingPunct="1">
              <a:buClr>
                <a:srgbClr val="4597A0"/>
              </a:buClr>
              <a:buFont typeface="Wingdings" pitchFamily="2" charset="2"/>
              <a:buChar char="l"/>
            </a:pPr>
            <a:r>
              <a:rPr lang="zh-CN" altLang="en-US" sz="1800" b="1" dirty="0" smtClean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租房合同新增：可新增已签订好的租房合同信息，将房屋信息（租金以及各项费用）与入住人员信息相关联。合同信息里面包括了房屋信息数据以及入住人员信息数据。还有合同签订时间、起租日期、到期日期。新建合同信息之后，合同状态变为“已签订”，如果退租，那么变为“已退租”。合同租赁期满，状态也自动变为“已退租”此外，还需考虑合同类型。</a:t>
            </a:r>
            <a:endParaRPr lang="en-US" altLang="zh-CN" sz="1800" b="1" dirty="0" smtClean="0">
              <a:solidFill>
                <a:srgbClr val="CC3300"/>
              </a:solidFill>
              <a:latin typeface="微软雅黑" pitchFamily="34" charset="-122"/>
              <a:ea typeface="微软雅黑" pitchFamily="34" charset="-122"/>
            </a:endParaRPr>
          </a:p>
          <a:p>
            <a:pPr lvl="1" eaLnBrk="1" hangingPunct="1">
              <a:buClr>
                <a:srgbClr val="4597A0"/>
              </a:buClr>
              <a:buFont typeface="Wingdings" pitchFamily="2" charset="2"/>
              <a:buChar char="l"/>
            </a:pPr>
            <a:r>
              <a:rPr lang="zh-CN" altLang="en-US" sz="1800" b="1" dirty="0" smtClean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租房合同信息维护：可修改和删除租房合同信息。</a:t>
            </a:r>
            <a:endParaRPr lang="en-US" altLang="zh-CN" sz="1800" b="1" dirty="0" smtClean="0">
              <a:solidFill>
                <a:srgbClr val="CC3300"/>
              </a:solidFill>
              <a:latin typeface="微软雅黑" pitchFamily="34" charset="-122"/>
              <a:ea typeface="微软雅黑" pitchFamily="34" charset="-122"/>
            </a:endParaRPr>
          </a:p>
          <a:p>
            <a:pPr lvl="1" eaLnBrk="1" hangingPunct="1">
              <a:buClr>
                <a:srgbClr val="4597A0"/>
              </a:buClr>
              <a:buFont typeface="Wingdings" pitchFamily="2" charset="2"/>
              <a:buChar char="l"/>
            </a:pPr>
            <a:r>
              <a:rPr lang="zh-CN" altLang="en-US" sz="1800" b="1" dirty="0" smtClean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租房合同确认：确认租房合同信息。</a:t>
            </a:r>
            <a:endParaRPr lang="en-US" altLang="zh-CN" sz="1800" b="1" dirty="0" smtClean="0">
              <a:solidFill>
                <a:srgbClr val="CC3300"/>
              </a:solidFill>
              <a:latin typeface="微软雅黑" pitchFamily="34" charset="-122"/>
              <a:ea typeface="微软雅黑" pitchFamily="34" charset="-122"/>
            </a:endParaRPr>
          </a:p>
          <a:p>
            <a:pPr lvl="1" eaLnBrk="1" hangingPunct="1">
              <a:buClr>
                <a:srgbClr val="4597A0"/>
              </a:buClr>
              <a:buFont typeface="Wingdings" pitchFamily="2" charset="2"/>
              <a:buChar char="l"/>
            </a:pPr>
            <a:r>
              <a:rPr lang="zh-CN" altLang="en-US" sz="1800" b="1" dirty="0" smtClean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租房合同信息查询：可以查询到所有租房合同信息。</a:t>
            </a:r>
            <a:endParaRPr lang="en-US" altLang="zh-CN" sz="1800" b="1" dirty="0" smtClean="0">
              <a:solidFill>
                <a:srgbClr val="CC33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Clr>
                <a:srgbClr val="C00000"/>
              </a:buClr>
              <a:buSzPct val="70000"/>
            </a:pPr>
            <a:r>
              <a:rPr lang="zh-CN" altLang="en-US" sz="1800" b="1" dirty="0" smtClean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租房过程管理模块</a:t>
            </a:r>
          </a:p>
          <a:p>
            <a:pPr lvl="1" eaLnBrk="1" hangingPunct="1">
              <a:buClr>
                <a:srgbClr val="4597A0"/>
              </a:buClr>
              <a:buFont typeface="Wingdings" pitchFamily="2" charset="2"/>
              <a:buChar char="l"/>
            </a:pPr>
            <a:r>
              <a:rPr lang="zh-CN" altLang="en-US" sz="1800" b="1" dirty="0" smtClean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入住人员退租：支持单个或者多个入住人员进行退租管理，入住人员退出租房合同。加上备注退租原因。</a:t>
            </a:r>
            <a:endParaRPr lang="en-US" altLang="zh-CN" sz="1800" b="1" dirty="0" smtClean="0">
              <a:solidFill>
                <a:srgbClr val="CC3300"/>
              </a:solidFill>
              <a:latin typeface="微软雅黑" pitchFamily="34" charset="-122"/>
              <a:ea typeface="微软雅黑" pitchFamily="34" charset="-122"/>
            </a:endParaRPr>
          </a:p>
          <a:p>
            <a:pPr lvl="1" eaLnBrk="1" hangingPunct="1">
              <a:buClr>
                <a:srgbClr val="4597A0"/>
              </a:buClr>
              <a:buFont typeface="Wingdings" pitchFamily="2" charset="2"/>
              <a:buChar char="l"/>
            </a:pPr>
            <a:r>
              <a:rPr lang="zh-CN" altLang="en-US" sz="1800" b="1" dirty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其他</a:t>
            </a:r>
            <a:r>
              <a:rPr lang="zh-CN" altLang="en-US" sz="1800" b="1" dirty="0" smtClean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人员入住：有房屋入住人员退租，可由其他人员入住进行</a:t>
            </a:r>
            <a:r>
              <a:rPr lang="zh-CN" altLang="en-US" sz="1800" b="1" dirty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入住</a:t>
            </a:r>
            <a:r>
              <a:rPr lang="zh-CN" altLang="en-US" sz="1800" b="1" dirty="0" smtClean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。（入住可预登记）</a:t>
            </a:r>
            <a:endParaRPr lang="en-US" altLang="zh-CN" sz="1800" b="1" dirty="0" smtClean="0">
              <a:solidFill>
                <a:srgbClr val="CC3300"/>
              </a:solidFill>
              <a:latin typeface="微软雅黑" pitchFamily="34" charset="-122"/>
              <a:ea typeface="微软雅黑" pitchFamily="34" charset="-122"/>
            </a:endParaRPr>
          </a:p>
          <a:p>
            <a:pPr lvl="1" eaLnBrk="1" hangingPunct="1">
              <a:buClr>
                <a:srgbClr val="4597A0"/>
              </a:buClr>
              <a:buFont typeface="Wingdings" pitchFamily="2" charset="2"/>
              <a:buChar char="l"/>
            </a:pPr>
            <a:r>
              <a:rPr lang="zh-CN" altLang="en-US" sz="1800" b="1" dirty="0" smtClean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房屋退房：有房屋合同要终止，要进行退房，在本功能进行操作。房屋退房之后，房屋状态变更为“已退房”。</a:t>
            </a:r>
            <a:endParaRPr lang="en-US" altLang="zh-CN" sz="1800" b="1" dirty="0" smtClean="0">
              <a:solidFill>
                <a:srgbClr val="CC3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209800" y="5629870"/>
            <a:ext cx="222368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540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HRMS</a:t>
            </a:r>
            <a:endParaRPr lang="zh-CN" altLang="en-US" sz="54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" name="矩形 8"/>
          <p:cNvSpPr/>
          <p:nvPr/>
        </p:nvSpPr>
        <p:spPr>
          <a:xfrm>
            <a:off x="4572000" y="6000690"/>
            <a:ext cx="5255349" cy="40011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200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House rental MANAGEMENT system</a:t>
            </a:r>
            <a:endParaRPr lang="zh-CN" altLang="en-US" sz="20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9pPr>
          </a:lstStyle>
          <a:p>
            <a:fld id="{D5EB640E-63FE-4A3D-BB38-B62F237323DF}" type="slidenum">
              <a:rPr lang="en-GB" altLang="en-US" smtClean="0">
                <a:solidFill>
                  <a:srgbClr val="000000"/>
                </a:solidFill>
              </a:rPr>
              <a:pPr/>
              <a:t>12</a:t>
            </a:fld>
            <a:endParaRPr lang="en-GB" altLang="en-US" smtClean="0">
              <a:solidFill>
                <a:srgbClr val="000000"/>
              </a:solidFill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247650" y="228600"/>
            <a:ext cx="8724900" cy="533400"/>
          </a:xfrm>
        </p:spPr>
        <p:txBody>
          <a:bodyPr/>
          <a:lstStyle/>
          <a:p>
            <a:pPr eaLnBrk="1" hangingPunct="1"/>
            <a:r>
              <a:rPr lang="zh-CN" altLang="en-US" smtClean="0">
                <a:latin typeface="黑体" pitchFamily="2" charset="-122"/>
                <a:ea typeface="黑体" pitchFamily="2" charset="-122"/>
              </a:rPr>
              <a:t>租房信息管理系统详细方案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7650" y="914400"/>
            <a:ext cx="9510713" cy="5486400"/>
          </a:xfrm>
        </p:spPr>
        <p:txBody>
          <a:bodyPr/>
          <a:lstStyle/>
          <a:p>
            <a:pPr eaLnBrk="1" hangingPunct="1">
              <a:buClr>
                <a:srgbClr val="C00000"/>
              </a:buClr>
              <a:buSzPct val="70000"/>
            </a:pPr>
            <a:r>
              <a:rPr lang="zh-CN" altLang="en-US" sz="1800" b="1" dirty="0" smtClean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租房费用管理模块</a:t>
            </a:r>
          </a:p>
          <a:p>
            <a:pPr lvl="1" eaLnBrk="1" hangingPunct="1">
              <a:buClr>
                <a:srgbClr val="4597A0"/>
              </a:buClr>
              <a:buFont typeface="Wingdings" pitchFamily="2" charset="2"/>
              <a:buChar char="l"/>
            </a:pPr>
            <a:r>
              <a:rPr lang="zh-CN" altLang="en-US" sz="1800" b="1" dirty="0" smtClean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手工收款新增</a:t>
            </a:r>
            <a:r>
              <a:rPr lang="zh-CN" altLang="en-US" sz="1800" b="1" dirty="0" smtClean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：收取到</a:t>
            </a:r>
            <a:r>
              <a:rPr lang="zh-CN" altLang="en-US" sz="1800" b="1" dirty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实际</a:t>
            </a:r>
            <a:r>
              <a:rPr lang="zh-CN" altLang="en-US" sz="1800" b="1" dirty="0" smtClean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入住人员的租房</a:t>
            </a:r>
            <a:r>
              <a:rPr lang="zh-CN" altLang="en-US" sz="1800" b="1" dirty="0" smtClean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费用或者其他费用，</a:t>
            </a:r>
            <a:r>
              <a:rPr lang="zh-CN" altLang="en-US" sz="1800" b="1" dirty="0" smtClean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记录在系统中</a:t>
            </a:r>
            <a:r>
              <a:rPr lang="zh-CN" altLang="en-US" sz="1800" b="1" dirty="0" smtClean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800" b="1" dirty="0" smtClean="0">
              <a:solidFill>
                <a:srgbClr val="CC3300"/>
              </a:solidFill>
              <a:latin typeface="微软雅黑" pitchFamily="34" charset="-122"/>
              <a:ea typeface="微软雅黑" pitchFamily="34" charset="-122"/>
            </a:endParaRPr>
          </a:p>
          <a:p>
            <a:pPr lvl="1" eaLnBrk="1" hangingPunct="1">
              <a:buClr>
                <a:srgbClr val="4597A0"/>
              </a:buClr>
              <a:buFont typeface="Wingdings" pitchFamily="2" charset="2"/>
              <a:buChar char="l"/>
            </a:pPr>
            <a:r>
              <a:rPr lang="zh-CN" altLang="en-US" sz="1800" b="1" dirty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手工收款核销：将实际收取到入住人员的金额进行核销操作，计算出剩余债权</a:t>
            </a:r>
            <a:r>
              <a:rPr lang="zh-CN" altLang="en-US" sz="1800" b="1" dirty="0" smtClean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800" b="1" dirty="0" smtClean="0">
              <a:solidFill>
                <a:srgbClr val="CC3300"/>
              </a:solidFill>
              <a:latin typeface="微软雅黑" pitchFamily="34" charset="-122"/>
              <a:ea typeface="微软雅黑" pitchFamily="34" charset="-122"/>
            </a:endParaRPr>
          </a:p>
          <a:p>
            <a:pPr lvl="1" eaLnBrk="1" hangingPunct="1">
              <a:buClr>
                <a:srgbClr val="4597A0"/>
              </a:buClr>
              <a:buFont typeface="Wingdings" pitchFamily="2" charset="2"/>
              <a:buChar char="l"/>
            </a:pPr>
            <a:r>
              <a:rPr lang="zh-CN" altLang="en-US" sz="1800" b="1" dirty="0" smtClean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费用新增与分摊</a:t>
            </a:r>
            <a:r>
              <a:rPr lang="zh-CN" altLang="en-US" sz="1800" b="1" dirty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：先将房屋的租房费用按平均值分摊到每个入住人员，然后按照多少钱一天，然后按照实际入住时间来计算实际入住费用</a:t>
            </a:r>
            <a:r>
              <a:rPr lang="zh-CN" altLang="en-US" sz="1800" b="1" dirty="0" smtClean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。还应包括房屋水电费等。</a:t>
            </a:r>
            <a:endParaRPr lang="en-US" altLang="zh-CN" sz="1800" b="1" dirty="0" smtClean="0">
              <a:solidFill>
                <a:srgbClr val="CC33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Clr>
                <a:srgbClr val="C00000"/>
              </a:buClr>
              <a:buSzPct val="70000"/>
            </a:pPr>
            <a:r>
              <a:rPr lang="zh-CN" altLang="en-US" sz="1800" b="1" dirty="0" smtClean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期间管理模块</a:t>
            </a:r>
          </a:p>
          <a:p>
            <a:pPr lvl="1" eaLnBrk="1" hangingPunct="1">
              <a:buClr>
                <a:srgbClr val="4597A0"/>
              </a:buClr>
              <a:buFont typeface="Wingdings" pitchFamily="2" charset="2"/>
              <a:buChar char="l"/>
            </a:pPr>
            <a:r>
              <a:rPr lang="zh-CN" altLang="en-US" sz="1800" b="1" dirty="0" smtClean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期间</a:t>
            </a:r>
            <a:r>
              <a:rPr lang="zh-CN" altLang="en-US" sz="1800" b="1" dirty="0" smtClean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维护：可打开、关闭期间。</a:t>
            </a:r>
            <a:endParaRPr lang="en-US" altLang="zh-CN" sz="1800" b="1" dirty="0">
              <a:solidFill>
                <a:srgbClr val="CC3300"/>
              </a:solidFill>
              <a:latin typeface="微软雅黑" pitchFamily="34" charset="-122"/>
              <a:ea typeface="微软雅黑" pitchFamily="34" charset="-122"/>
            </a:endParaRPr>
          </a:p>
          <a:p>
            <a:pPr lvl="1" eaLnBrk="1" hangingPunct="1">
              <a:buClr>
                <a:srgbClr val="4597A0"/>
              </a:buClr>
              <a:buFont typeface="Wingdings" pitchFamily="2" charset="2"/>
              <a:buChar char="l"/>
            </a:pPr>
            <a:r>
              <a:rPr lang="zh-CN" altLang="en-US" sz="1800" b="1" dirty="0" smtClean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期间月结：对期间内的收入、费用进行结算。</a:t>
            </a:r>
            <a:endParaRPr lang="en-US" altLang="zh-CN" sz="1800" b="1" dirty="0" smtClean="0">
              <a:solidFill>
                <a:srgbClr val="CC33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Clr>
                <a:srgbClr val="C00000"/>
              </a:buClr>
              <a:buSzPct val="70000"/>
            </a:pPr>
            <a:r>
              <a:rPr lang="zh-CN" altLang="en-US" sz="1800" b="1" dirty="0" smtClean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综合查询模块</a:t>
            </a:r>
          </a:p>
          <a:p>
            <a:pPr lvl="1" eaLnBrk="1" hangingPunct="1">
              <a:buClr>
                <a:srgbClr val="4597A0"/>
              </a:buClr>
              <a:buFont typeface="Wingdings" pitchFamily="2" charset="2"/>
              <a:buChar char="l"/>
            </a:pPr>
            <a:r>
              <a:rPr lang="zh-CN" altLang="en-US" sz="1800" b="1" dirty="0" smtClean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入住人员收款明细查询：可查询到所有入住人员收款的明细，包括剩余金额。</a:t>
            </a:r>
            <a:endParaRPr lang="en-US" altLang="zh-CN" sz="1800" b="1" dirty="0" smtClean="0">
              <a:solidFill>
                <a:srgbClr val="CC3300"/>
              </a:solidFill>
              <a:latin typeface="微软雅黑" pitchFamily="34" charset="-122"/>
              <a:ea typeface="微软雅黑" pitchFamily="34" charset="-122"/>
            </a:endParaRPr>
          </a:p>
          <a:p>
            <a:pPr lvl="1" eaLnBrk="1" hangingPunct="1">
              <a:buClr>
                <a:srgbClr val="4597A0"/>
              </a:buClr>
              <a:buFont typeface="Wingdings" pitchFamily="2" charset="2"/>
              <a:buChar char="l"/>
            </a:pPr>
            <a:r>
              <a:rPr lang="zh-CN" altLang="en-US" sz="1800" b="1" dirty="0" smtClean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入住人员应付费用查询：可查询到所有入住人员应付的房租费用，均为按照天数计算。</a:t>
            </a:r>
            <a:endParaRPr lang="en-US" altLang="zh-CN" sz="1800" b="1" dirty="0" smtClean="0">
              <a:solidFill>
                <a:srgbClr val="CC3300"/>
              </a:solidFill>
              <a:latin typeface="微软雅黑" pitchFamily="34" charset="-122"/>
              <a:ea typeface="微软雅黑" pitchFamily="34" charset="-122"/>
            </a:endParaRPr>
          </a:p>
          <a:p>
            <a:pPr lvl="1" eaLnBrk="1" hangingPunct="1">
              <a:buClr>
                <a:srgbClr val="4597A0"/>
              </a:buClr>
              <a:buFont typeface="Wingdings" pitchFamily="2" charset="2"/>
              <a:buChar char="l"/>
            </a:pPr>
            <a:r>
              <a:rPr lang="zh-CN" altLang="en-US" sz="1800" b="1" dirty="0" smtClean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租房费用支付查询：可查询到所有房屋合同费用支付情况。</a:t>
            </a:r>
            <a:endParaRPr lang="en-US" altLang="zh-CN" sz="1800" b="1" dirty="0" smtClean="0">
              <a:solidFill>
                <a:srgbClr val="CC3300"/>
              </a:solidFill>
              <a:latin typeface="微软雅黑" pitchFamily="34" charset="-122"/>
              <a:ea typeface="微软雅黑" pitchFamily="34" charset="-122"/>
            </a:endParaRPr>
          </a:p>
          <a:p>
            <a:pPr lvl="1" eaLnBrk="1" hangingPunct="1">
              <a:buClr>
                <a:srgbClr val="4597A0"/>
              </a:buClr>
              <a:buFont typeface="Wingdings" pitchFamily="2" charset="2"/>
              <a:buChar char="l"/>
            </a:pPr>
            <a:r>
              <a:rPr lang="zh-CN" altLang="en-US" sz="1800" b="1" dirty="0" smtClean="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租房合同明细查询：可查询到所有房屋合同信息情况，包括收付款，全部的信息。</a:t>
            </a:r>
            <a:endParaRPr lang="en-US" altLang="zh-CN" sz="1800" b="1" dirty="0" smtClean="0">
              <a:solidFill>
                <a:srgbClr val="CC3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209800" y="5629870"/>
            <a:ext cx="222368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540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HRMS</a:t>
            </a:r>
            <a:endParaRPr lang="zh-CN" altLang="en-US" sz="54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" name="矩形 8"/>
          <p:cNvSpPr/>
          <p:nvPr/>
        </p:nvSpPr>
        <p:spPr>
          <a:xfrm>
            <a:off x="4572000" y="6000690"/>
            <a:ext cx="5255349" cy="40011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200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House rental MANAGEMENT system</a:t>
            </a:r>
            <a:endParaRPr lang="zh-CN" altLang="en-US" sz="20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5300" y="5257800"/>
            <a:ext cx="815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注：需考虑入住员工</a:t>
            </a:r>
            <a:r>
              <a:rPr lang="en-US" altLang="zh-CN" dirty="0" smtClean="0"/>
              <a:t>base</a:t>
            </a:r>
            <a:r>
              <a:rPr lang="zh-CN" altLang="en-US" dirty="0" smtClean="0"/>
              <a:t>地，广州和上海</a:t>
            </a:r>
            <a:r>
              <a:rPr lang="en-US" altLang="zh-CN" dirty="0" smtClean="0"/>
              <a:t>base</a:t>
            </a:r>
            <a:r>
              <a:rPr lang="zh-CN" altLang="en-US" dirty="0" smtClean="0"/>
              <a:t>地的可不缴纳费用，由公司缴纳，但是要汇总金额。上海</a:t>
            </a:r>
            <a:r>
              <a:rPr lang="en-US" altLang="zh-CN" dirty="0" smtClean="0"/>
              <a:t>base</a:t>
            </a:r>
            <a:r>
              <a:rPr lang="zh-CN" altLang="en-US" dirty="0" smtClean="0"/>
              <a:t>地的需缴纳，主要在查询报表中</a:t>
            </a:r>
            <a:r>
              <a:rPr lang="zh-CN" altLang="en-US" dirty="0"/>
              <a:t>反映</a:t>
            </a:r>
            <a:r>
              <a:rPr lang="zh-CN" altLang="en-US" dirty="0" smtClean="0"/>
              <a:t>出。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2579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31775" y="231775"/>
            <a:ext cx="8740775" cy="533400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bIns="190800"/>
          <a:lstStyle/>
          <a:p>
            <a:r>
              <a:rPr lang="zh-CN" altLang="en-US" sz="24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目录</a:t>
            </a:r>
          </a:p>
        </p:txBody>
      </p:sp>
      <p:sp>
        <p:nvSpPr>
          <p:cNvPr id="5123" name="Rectangle 34"/>
          <p:cNvSpPr>
            <a:spLocks noChangeArrowheads="1"/>
          </p:cNvSpPr>
          <p:nvPr/>
        </p:nvSpPr>
        <p:spPr bwMode="auto">
          <a:xfrm>
            <a:off x="1285875" y="1941513"/>
            <a:ext cx="5399088" cy="4318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zh-CN" altLang="en-US" sz="18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租房信息管理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系统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总体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方案</a:t>
            </a:r>
            <a:endParaRPr lang="zh-CN" altLang="en-US" sz="1800" dirty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5124" name="Rectangle 35"/>
          <p:cNvSpPr>
            <a:spLocks noChangeArrowheads="1"/>
          </p:cNvSpPr>
          <p:nvPr/>
        </p:nvSpPr>
        <p:spPr bwMode="auto">
          <a:xfrm>
            <a:off x="749300" y="1941513"/>
            <a:ext cx="541338" cy="431800"/>
          </a:xfrm>
          <a:prstGeom prst="rect">
            <a:avLst/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altLang="zh-CN" sz="200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125" name="Rectangle 35"/>
          <p:cNvSpPr>
            <a:spLocks noChangeArrowheads="1"/>
          </p:cNvSpPr>
          <p:nvPr/>
        </p:nvSpPr>
        <p:spPr bwMode="auto">
          <a:xfrm>
            <a:off x="749300" y="1327150"/>
            <a:ext cx="541338" cy="431800"/>
          </a:xfrm>
          <a:prstGeom prst="rect">
            <a:avLst/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altLang="zh-CN" sz="200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126" name="Rectangle 58"/>
          <p:cNvSpPr>
            <a:spLocks noChangeArrowheads="1"/>
          </p:cNvSpPr>
          <p:nvPr/>
        </p:nvSpPr>
        <p:spPr bwMode="auto">
          <a:xfrm>
            <a:off x="1285875" y="2570163"/>
            <a:ext cx="5402263" cy="4318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租房信息管理系统详细方案</a:t>
            </a:r>
            <a:endParaRPr lang="zh-CN" altLang="en-US" sz="1800" dirty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5127" name="Rectangle 59"/>
          <p:cNvSpPr>
            <a:spLocks noChangeArrowheads="1"/>
          </p:cNvSpPr>
          <p:nvPr/>
        </p:nvSpPr>
        <p:spPr bwMode="auto">
          <a:xfrm>
            <a:off x="749300" y="2565400"/>
            <a:ext cx="536575" cy="431800"/>
          </a:xfrm>
          <a:prstGeom prst="rect">
            <a:avLst/>
          </a:prstGeom>
          <a:solidFill>
            <a:srgbClr val="8000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altLang="zh-CN" sz="200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5128" name="Rectangle 58"/>
          <p:cNvSpPr>
            <a:spLocks noChangeArrowheads="1"/>
          </p:cNvSpPr>
          <p:nvPr/>
        </p:nvSpPr>
        <p:spPr bwMode="auto">
          <a:xfrm>
            <a:off x="1285875" y="1323975"/>
            <a:ext cx="5402263" cy="4318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20000"/>
              </a:spcBef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租房信息管理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系统简介</a:t>
            </a:r>
            <a:endParaRPr lang="zh-CN" altLang="en-US" sz="1800" dirty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9" name="Rectangle 58"/>
          <p:cNvSpPr>
            <a:spLocks noChangeArrowheads="1"/>
          </p:cNvSpPr>
          <p:nvPr/>
        </p:nvSpPr>
        <p:spPr bwMode="auto">
          <a:xfrm>
            <a:off x="1298575" y="3149600"/>
            <a:ext cx="5402263" cy="431800"/>
          </a:xfrm>
          <a:prstGeom prst="rect">
            <a:avLst/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none" anchor="ctr"/>
          <a:lstStyle/>
          <a:p>
            <a:pPr>
              <a:spcBef>
                <a:spcPct val="20000"/>
              </a:spcBef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总结与提问</a:t>
            </a:r>
            <a:endParaRPr lang="zh-CN" altLang="en-US" sz="1800" dirty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0" name="Rectangle 59"/>
          <p:cNvSpPr>
            <a:spLocks noChangeArrowheads="1"/>
          </p:cNvSpPr>
          <p:nvPr/>
        </p:nvSpPr>
        <p:spPr bwMode="auto">
          <a:xfrm>
            <a:off x="762000" y="3144837"/>
            <a:ext cx="536575" cy="431800"/>
          </a:xfrm>
          <a:prstGeom prst="rect">
            <a:avLst/>
          </a:prstGeom>
          <a:solidFill>
            <a:srgbClr val="8000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altLang="zh-CN" sz="2000" dirty="0" smtClean="0">
                <a:solidFill>
                  <a:schemeClr val="bg1"/>
                </a:solidFill>
              </a:rPr>
              <a:t>4</a:t>
            </a:r>
            <a:endParaRPr lang="en-US" altLang="zh-CN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8630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9pPr>
          </a:lstStyle>
          <a:p>
            <a:fld id="{EEF77F04-F653-4DE9-9751-148200D1CD7C}" type="slidenum">
              <a:rPr lang="en-GB" altLang="en-US" smtClean="0">
                <a:solidFill>
                  <a:schemeClr val="tx1"/>
                </a:solidFill>
              </a:rPr>
              <a:pPr/>
              <a:t>14</a:t>
            </a:fld>
            <a:endParaRPr lang="en-GB" altLang="en-US" smtClean="0">
              <a:solidFill>
                <a:schemeClr val="tx1"/>
              </a:solidFill>
            </a:endParaRP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247650" y="228600"/>
            <a:ext cx="8724900" cy="533400"/>
          </a:xfrm>
        </p:spPr>
        <p:txBody>
          <a:bodyPr/>
          <a:lstStyle/>
          <a:p>
            <a:pPr eaLnBrk="1" hangingPunct="1"/>
            <a:r>
              <a:rPr lang="zh-CN" altLang="en-US" smtClean="0">
                <a:latin typeface="黑体" pitchFamily="2" charset="-122"/>
                <a:ea typeface="黑体" pitchFamily="2" charset="-122"/>
              </a:rPr>
              <a:t>总结与提问</a:t>
            </a:r>
          </a:p>
        </p:txBody>
      </p:sp>
      <p:sp>
        <p:nvSpPr>
          <p:cNvPr id="5" name="WordArt 6"/>
          <p:cNvSpPr>
            <a:spLocks noChangeArrowheads="1" noChangeShapeType="1" noTextEdit="1"/>
          </p:cNvSpPr>
          <p:nvPr/>
        </p:nvSpPr>
        <p:spPr bwMode="gray">
          <a:xfrm>
            <a:off x="2806834" y="2305050"/>
            <a:ext cx="4458089" cy="12211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altLang="zh-CN" sz="3600" kern="10" dirty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accent1">
                    <a:lumMod val="50000"/>
                  </a:schemeClr>
                </a:solidFill>
                <a:effectLst>
                  <a:outerShdw dist="71842" dir="2700000" algn="ctr" rotWithShape="0">
                    <a:srgbClr val="868686">
                      <a:alpha val="50000"/>
                    </a:srgbClr>
                  </a:outerShdw>
                </a:effectLst>
                <a:latin typeface="Arial Black"/>
                <a:ea typeface="SimSun" pitchFamily="2" charset="-122"/>
              </a:rPr>
              <a:t>Q</a:t>
            </a:r>
            <a:r>
              <a:rPr lang="zh-CN" altLang="en-US" sz="3600" kern="10" dirty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>
                    <a:lumMod val="85000"/>
                  </a:schemeClr>
                </a:solidFill>
                <a:effectLst>
                  <a:outerShdw dist="71842" dir="2700000" algn="ctr" rotWithShape="0">
                    <a:srgbClr val="868686">
                      <a:alpha val="50000"/>
                    </a:srgbClr>
                  </a:outerShdw>
                </a:effectLst>
                <a:latin typeface="Arial Black"/>
                <a:ea typeface="SimSun" pitchFamily="2" charset="-122"/>
              </a:rPr>
              <a:t>＆</a:t>
            </a:r>
            <a:r>
              <a:rPr lang="en-US" altLang="zh-CN" sz="3600" kern="10" dirty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CC0000"/>
                </a:solidFill>
                <a:effectLst>
                  <a:outerShdw dist="71842" dir="2700000" algn="ctr" rotWithShape="0">
                    <a:srgbClr val="868686">
                      <a:alpha val="50000"/>
                    </a:srgbClr>
                  </a:outerShdw>
                </a:effectLst>
                <a:latin typeface="Arial Black"/>
                <a:ea typeface="SimSun" pitchFamily="2" charset="-122"/>
              </a:rPr>
              <a:t>A</a:t>
            </a:r>
            <a:endParaRPr lang="zh-CN" altLang="en-US" sz="3600" kern="10" dirty="0">
              <a:ln w="28575">
                <a:solidFill>
                  <a:schemeClr val="bg1"/>
                </a:solidFill>
                <a:round/>
                <a:headEnd/>
                <a:tailEnd/>
              </a:ln>
              <a:solidFill>
                <a:srgbClr val="CC0000"/>
              </a:solidFill>
              <a:effectLst>
                <a:outerShdw dist="71842" dir="2700000" algn="ctr" rotWithShape="0">
                  <a:srgbClr val="868686">
                    <a:alpha val="50000"/>
                  </a:srgbClr>
                </a:outerShdw>
              </a:effectLst>
              <a:latin typeface="Arial Black"/>
              <a:ea typeface="SimSun" pitchFamily="2" charset="-122"/>
            </a:endParaRPr>
          </a:p>
        </p:txBody>
      </p:sp>
      <p:sp>
        <p:nvSpPr>
          <p:cNvPr id="13317" name="WordArt 6"/>
          <p:cNvSpPr>
            <a:spLocks noChangeArrowheads="1" noChangeShapeType="1" noTextEdit="1"/>
          </p:cNvSpPr>
          <p:nvPr/>
        </p:nvSpPr>
        <p:spPr bwMode="gray">
          <a:xfrm>
            <a:off x="2393950" y="3752850"/>
            <a:ext cx="5200650" cy="10668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4653"/>
              </a:avLst>
            </a:prstTxWarp>
          </a:bodyPr>
          <a:lstStyle/>
          <a:p>
            <a:pPr algn="ctr"/>
            <a:r>
              <a:rPr lang="en-US" altLang="zh-CN" sz="5400" kern="1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hlink"/>
                    </a:gs>
                    <a:gs pos="100000">
                      <a:schemeClr val="tx1"/>
                    </a:gs>
                  </a:gsLst>
                  <a:lin ang="5400000" scaled="1"/>
                </a:gradFill>
                <a:effectLst>
                  <a:outerShdw dist="71842" dir="2700000" algn="ctr" rotWithShape="0">
                    <a:schemeClr val="bg2">
                      <a:alpha val="50000"/>
                    </a:schemeClr>
                  </a:outerShdw>
                </a:effectLst>
                <a:latin typeface="Verdana"/>
                <a:ea typeface="Verdana"/>
                <a:cs typeface="Verdana"/>
              </a:rPr>
              <a:t>Questions &amp; AnswerS</a:t>
            </a:r>
            <a:endParaRPr lang="zh-CN" altLang="en-US" sz="5400" kern="10">
              <a:ln w="28575">
                <a:solidFill>
                  <a:schemeClr val="bg1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hlink"/>
                  </a:gs>
                  <a:gs pos="100000">
                    <a:schemeClr val="tx1"/>
                  </a:gs>
                </a:gsLst>
                <a:lin ang="5400000" scaled="1"/>
              </a:gradFill>
              <a:effectLst>
                <a:outerShdw dist="71842" dir="2700000" algn="ctr" rotWithShape="0">
                  <a:schemeClr val="bg2">
                    <a:alpha val="50000"/>
                  </a:schemeClr>
                </a:outerShdw>
              </a:effectLst>
              <a:latin typeface="Verdana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13" descr="首页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灯片编号占位符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9pPr>
          </a:lstStyle>
          <a:p>
            <a:fld id="{E6FE642F-A4A7-4007-9302-D9F64C58E028}" type="slidenum">
              <a:rPr lang="en-GB" altLang="en-US" smtClean="0">
                <a:solidFill>
                  <a:schemeClr val="tx1"/>
                </a:solidFill>
              </a:rPr>
              <a:pPr/>
              <a:t>15</a:t>
            </a:fld>
            <a:endParaRPr lang="en-GB" altLang="en-US" smtClean="0">
              <a:solidFill>
                <a:schemeClr val="tx1"/>
              </a:solidFill>
            </a:endParaRPr>
          </a:p>
        </p:txBody>
      </p:sp>
      <p:sp>
        <p:nvSpPr>
          <p:cNvPr id="14340" name="WordArt 6"/>
          <p:cNvSpPr>
            <a:spLocks noChangeArrowheads="1" noChangeShapeType="1" noTextEdit="1"/>
          </p:cNvSpPr>
          <p:nvPr/>
        </p:nvSpPr>
        <p:spPr bwMode="gray">
          <a:xfrm>
            <a:off x="1733550" y="1143000"/>
            <a:ext cx="6397625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CC0000"/>
                </a:solidFill>
                <a:effectLst>
                  <a:outerShdw dist="71842" dir="2700000" algn="ctr" rotWithShape="0">
                    <a:srgbClr val="868686">
                      <a:alpha val="50000"/>
                    </a:srgbClr>
                  </a:outerShdw>
                </a:effectLst>
                <a:latin typeface="Arial Black"/>
              </a:rPr>
              <a:t>Thank You !</a:t>
            </a:r>
            <a:endParaRPr lang="zh-CN" altLang="en-US" sz="3600" kern="10">
              <a:ln w="28575">
                <a:solidFill>
                  <a:schemeClr val="bg1"/>
                </a:solidFill>
                <a:round/>
                <a:headEnd/>
                <a:tailEnd/>
              </a:ln>
              <a:solidFill>
                <a:srgbClr val="CC0000"/>
              </a:solidFill>
              <a:effectLst>
                <a:outerShdw dist="71842" dir="2700000" algn="ctr" rotWithShape="0">
                  <a:srgbClr val="868686">
                    <a:alpha val="5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4341" name="Rectangle 1032"/>
          <p:cNvSpPr>
            <a:spLocks noChangeArrowheads="1"/>
          </p:cNvSpPr>
          <p:nvPr/>
        </p:nvSpPr>
        <p:spPr bwMode="auto">
          <a:xfrm>
            <a:off x="660400" y="5638800"/>
            <a:ext cx="47879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zh-CN" altLang="en-US" sz="160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上海汉得信息技术股份有限公司</a:t>
            </a:r>
            <a:endParaRPr lang="en-US" altLang="zh-CN" sz="1600">
              <a:solidFill>
                <a:schemeClr val="bg1"/>
              </a:solidFill>
              <a:latin typeface="黑体" pitchFamily="2" charset="-122"/>
              <a:ea typeface="黑体" pitchFamily="2" charset="-122"/>
            </a:endParaRPr>
          </a:p>
          <a:p>
            <a:pPr eaLnBrk="1" hangingPunct="1"/>
            <a:r>
              <a:rPr lang="en-US" altLang="zh-CN">
                <a:solidFill>
                  <a:schemeClr val="bg1"/>
                </a:solidFill>
                <a:ea typeface="黑体" pitchFamily="2" charset="-122"/>
                <a:cs typeface="Arial" charset="0"/>
              </a:rPr>
              <a:t>HAND Enterprise Solutions </a:t>
            </a:r>
            <a:r>
              <a:rPr lang="en-US" altLang="zh-CN" b="0">
                <a:solidFill>
                  <a:schemeClr val="bg1"/>
                </a:solidFill>
                <a:ea typeface="黑体" pitchFamily="2" charset="-122"/>
                <a:cs typeface="Arial" charset="0"/>
              </a:rPr>
              <a:t>Company Ltd.</a:t>
            </a:r>
          </a:p>
          <a:p>
            <a:pPr eaLnBrk="1" hangingPunct="1"/>
            <a:r>
              <a:rPr lang="en-US" altLang="zh-CN" b="0">
                <a:solidFill>
                  <a:schemeClr val="bg1"/>
                </a:solidFill>
                <a:ea typeface="黑体" pitchFamily="2" charset="-122"/>
                <a:cs typeface="Arial" charset="0"/>
              </a:rPr>
              <a:t>www.hand-china.com</a:t>
            </a:r>
          </a:p>
          <a:p>
            <a:pPr eaLnBrk="1" hangingPunct="1"/>
            <a:endParaRPr lang="en-US" altLang="en-US" sz="1600">
              <a:solidFill>
                <a:schemeClr val="bg1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31775" y="231775"/>
            <a:ext cx="8740775" cy="533400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bIns="190800"/>
          <a:lstStyle/>
          <a:p>
            <a:r>
              <a:rPr lang="zh-CN" altLang="en-US" sz="24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目录</a:t>
            </a:r>
          </a:p>
        </p:txBody>
      </p:sp>
      <p:sp>
        <p:nvSpPr>
          <p:cNvPr id="5123" name="Rectangle 34"/>
          <p:cNvSpPr>
            <a:spLocks noChangeArrowheads="1"/>
          </p:cNvSpPr>
          <p:nvPr/>
        </p:nvSpPr>
        <p:spPr bwMode="auto">
          <a:xfrm>
            <a:off x="1285875" y="1941513"/>
            <a:ext cx="5399088" cy="4318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zh-CN" altLang="en-US" sz="18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租房信息管理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系统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总体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方案</a:t>
            </a:r>
            <a:endParaRPr lang="zh-CN" altLang="en-US" sz="1800" dirty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5124" name="Rectangle 35"/>
          <p:cNvSpPr>
            <a:spLocks noChangeArrowheads="1"/>
          </p:cNvSpPr>
          <p:nvPr/>
        </p:nvSpPr>
        <p:spPr bwMode="auto">
          <a:xfrm>
            <a:off x="749300" y="1941513"/>
            <a:ext cx="541338" cy="431800"/>
          </a:xfrm>
          <a:prstGeom prst="rect">
            <a:avLst/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altLang="zh-CN" sz="200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125" name="Rectangle 35"/>
          <p:cNvSpPr>
            <a:spLocks noChangeArrowheads="1"/>
          </p:cNvSpPr>
          <p:nvPr/>
        </p:nvSpPr>
        <p:spPr bwMode="auto">
          <a:xfrm>
            <a:off x="749300" y="1327150"/>
            <a:ext cx="541338" cy="431800"/>
          </a:xfrm>
          <a:prstGeom prst="rect">
            <a:avLst/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altLang="zh-CN" sz="200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126" name="Rectangle 58"/>
          <p:cNvSpPr>
            <a:spLocks noChangeArrowheads="1"/>
          </p:cNvSpPr>
          <p:nvPr/>
        </p:nvSpPr>
        <p:spPr bwMode="auto">
          <a:xfrm>
            <a:off x="1285875" y="2570163"/>
            <a:ext cx="5402263" cy="4318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租房信息管理系统详细方案</a:t>
            </a:r>
            <a:endParaRPr lang="zh-CN" altLang="en-US" sz="1800" dirty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5127" name="Rectangle 59"/>
          <p:cNvSpPr>
            <a:spLocks noChangeArrowheads="1"/>
          </p:cNvSpPr>
          <p:nvPr/>
        </p:nvSpPr>
        <p:spPr bwMode="auto">
          <a:xfrm>
            <a:off x="749300" y="2565400"/>
            <a:ext cx="536575" cy="431800"/>
          </a:xfrm>
          <a:prstGeom prst="rect">
            <a:avLst/>
          </a:prstGeom>
          <a:solidFill>
            <a:srgbClr val="8000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altLang="zh-CN" sz="200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5128" name="Rectangle 58"/>
          <p:cNvSpPr>
            <a:spLocks noChangeArrowheads="1"/>
          </p:cNvSpPr>
          <p:nvPr/>
        </p:nvSpPr>
        <p:spPr bwMode="auto">
          <a:xfrm>
            <a:off x="1285875" y="1323975"/>
            <a:ext cx="5402263" cy="431800"/>
          </a:xfrm>
          <a:prstGeom prst="rect">
            <a:avLst/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20000"/>
              </a:spcBef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租房信息管理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系统简介</a:t>
            </a:r>
            <a:endParaRPr lang="zh-CN" altLang="en-US" sz="1800" dirty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9" name="Rectangle 58"/>
          <p:cNvSpPr>
            <a:spLocks noChangeArrowheads="1"/>
          </p:cNvSpPr>
          <p:nvPr/>
        </p:nvSpPr>
        <p:spPr bwMode="auto">
          <a:xfrm>
            <a:off x="1298575" y="3149600"/>
            <a:ext cx="5402263" cy="4318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总结与提问</a:t>
            </a:r>
            <a:endParaRPr lang="zh-CN" altLang="en-US" sz="1800" dirty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0" name="Rectangle 59"/>
          <p:cNvSpPr>
            <a:spLocks noChangeArrowheads="1"/>
          </p:cNvSpPr>
          <p:nvPr/>
        </p:nvSpPr>
        <p:spPr bwMode="auto">
          <a:xfrm>
            <a:off x="762000" y="3144837"/>
            <a:ext cx="536575" cy="431800"/>
          </a:xfrm>
          <a:prstGeom prst="rect">
            <a:avLst/>
          </a:prstGeom>
          <a:solidFill>
            <a:srgbClr val="8000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altLang="zh-CN" sz="2000" dirty="0" smtClean="0">
                <a:solidFill>
                  <a:schemeClr val="bg1"/>
                </a:solidFill>
              </a:rPr>
              <a:t>4</a:t>
            </a:r>
            <a:endParaRPr lang="en-US" altLang="zh-CN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9pPr>
          </a:lstStyle>
          <a:p>
            <a:fld id="{1845B6C2-728C-4119-8944-41D0D37F8CBD}" type="slidenum">
              <a:rPr lang="en-GB" altLang="en-US" smtClean="0">
                <a:solidFill>
                  <a:schemeClr val="tx1"/>
                </a:solidFill>
              </a:rPr>
              <a:pPr/>
              <a:t>3</a:t>
            </a:fld>
            <a:endParaRPr lang="en-GB" altLang="en-US" smtClean="0">
              <a:solidFill>
                <a:schemeClr val="tx1"/>
              </a:solidFill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247650" y="228600"/>
            <a:ext cx="8724900" cy="533400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黑体" pitchFamily="2" charset="-122"/>
                <a:ea typeface="黑体" pitchFamily="2" charset="-122"/>
              </a:rPr>
              <a:t>租房信息管理系统简介</a:t>
            </a:r>
            <a:endParaRPr lang="en-US" altLang="zh-CN" dirty="0" smtClean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62000" y="1295400"/>
            <a:ext cx="73152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租房信息管理系统（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HRMS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：旨在有效的管理公司租房的数据和信息。简单、实用、高效，实时掌握租房现状，员工租住信息全过程整合，达到房屋、财务的全过程管理的信息系统。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209800" y="5334000"/>
            <a:ext cx="222368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540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HRMS</a:t>
            </a:r>
            <a:endParaRPr lang="zh-CN" altLang="en-US" sz="54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矩形 6"/>
          <p:cNvSpPr/>
          <p:nvPr/>
        </p:nvSpPr>
        <p:spPr>
          <a:xfrm>
            <a:off x="4572000" y="5704820"/>
            <a:ext cx="5255349" cy="40011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200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House rental MANAGEMENT system</a:t>
            </a:r>
            <a:endParaRPr lang="zh-CN" altLang="en-US" sz="20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31775" y="231775"/>
            <a:ext cx="8740775" cy="533400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bIns="190800"/>
          <a:lstStyle/>
          <a:p>
            <a:r>
              <a:rPr lang="zh-CN" altLang="en-US" sz="24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目录</a:t>
            </a:r>
          </a:p>
        </p:txBody>
      </p:sp>
      <p:sp>
        <p:nvSpPr>
          <p:cNvPr id="5123" name="Rectangle 34"/>
          <p:cNvSpPr>
            <a:spLocks noChangeArrowheads="1"/>
          </p:cNvSpPr>
          <p:nvPr/>
        </p:nvSpPr>
        <p:spPr bwMode="auto">
          <a:xfrm>
            <a:off x="1285875" y="1941513"/>
            <a:ext cx="5399088" cy="431800"/>
          </a:xfrm>
          <a:prstGeom prst="rect">
            <a:avLst/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none" anchor="ctr"/>
          <a:lstStyle/>
          <a:p>
            <a:pPr>
              <a:spcBef>
                <a:spcPct val="20000"/>
              </a:spcBef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租房信息管理系统总体方案</a:t>
            </a:r>
          </a:p>
        </p:txBody>
      </p:sp>
      <p:sp>
        <p:nvSpPr>
          <p:cNvPr id="5124" name="Rectangle 35"/>
          <p:cNvSpPr>
            <a:spLocks noChangeArrowheads="1"/>
          </p:cNvSpPr>
          <p:nvPr/>
        </p:nvSpPr>
        <p:spPr bwMode="auto">
          <a:xfrm>
            <a:off x="749300" y="1941513"/>
            <a:ext cx="541338" cy="431800"/>
          </a:xfrm>
          <a:prstGeom prst="rect">
            <a:avLst/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altLang="zh-CN" sz="200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125" name="Rectangle 35"/>
          <p:cNvSpPr>
            <a:spLocks noChangeArrowheads="1"/>
          </p:cNvSpPr>
          <p:nvPr/>
        </p:nvSpPr>
        <p:spPr bwMode="auto">
          <a:xfrm>
            <a:off x="749300" y="1327150"/>
            <a:ext cx="541338" cy="431800"/>
          </a:xfrm>
          <a:prstGeom prst="rect">
            <a:avLst/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altLang="zh-CN" sz="200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126" name="Rectangle 58"/>
          <p:cNvSpPr>
            <a:spLocks noChangeArrowheads="1"/>
          </p:cNvSpPr>
          <p:nvPr/>
        </p:nvSpPr>
        <p:spPr bwMode="auto">
          <a:xfrm>
            <a:off x="1285875" y="2570163"/>
            <a:ext cx="5402263" cy="4318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租房信息管理系统详细方案</a:t>
            </a:r>
            <a:endParaRPr lang="zh-CN" altLang="en-US" sz="1800" dirty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5127" name="Rectangle 59"/>
          <p:cNvSpPr>
            <a:spLocks noChangeArrowheads="1"/>
          </p:cNvSpPr>
          <p:nvPr/>
        </p:nvSpPr>
        <p:spPr bwMode="auto">
          <a:xfrm>
            <a:off x="749300" y="2565400"/>
            <a:ext cx="536575" cy="431800"/>
          </a:xfrm>
          <a:prstGeom prst="rect">
            <a:avLst/>
          </a:prstGeom>
          <a:solidFill>
            <a:srgbClr val="8000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altLang="zh-CN" sz="200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5128" name="Rectangle 58"/>
          <p:cNvSpPr>
            <a:spLocks noChangeArrowheads="1"/>
          </p:cNvSpPr>
          <p:nvPr/>
        </p:nvSpPr>
        <p:spPr bwMode="auto">
          <a:xfrm>
            <a:off x="1285875" y="1323975"/>
            <a:ext cx="5402263" cy="4318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20000"/>
              </a:spcBef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租房信息管理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系统简介</a:t>
            </a:r>
            <a:endParaRPr lang="zh-CN" altLang="en-US" sz="1800" dirty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9" name="Rectangle 58"/>
          <p:cNvSpPr>
            <a:spLocks noChangeArrowheads="1"/>
          </p:cNvSpPr>
          <p:nvPr/>
        </p:nvSpPr>
        <p:spPr bwMode="auto">
          <a:xfrm>
            <a:off x="1298575" y="3149600"/>
            <a:ext cx="5402263" cy="4318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总结与提问</a:t>
            </a:r>
            <a:endParaRPr lang="zh-CN" altLang="en-US" sz="1800" dirty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0" name="Rectangle 59"/>
          <p:cNvSpPr>
            <a:spLocks noChangeArrowheads="1"/>
          </p:cNvSpPr>
          <p:nvPr/>
        </p:nvSpPr>
        <p:spPr bwMode="auto">
          <a:xfrm>
            <a:off x="762000" y="3144837"/>
            <a:ext cx="536575" cy="431800"/>
          </a:xfrm>
          <a:prstGeom prst="rect">
            <a:avLst/>
          </a:prstGeom>
          <a:solidFill>
            <a:srgbClr val="8000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altLang="zh-CN" sz="2000" dirty="0" smtClean="0">
                <a:solidFill>
                  <a:schemeClr val="bg1"/>
                </a:solidFill>
              </a:rPr>
              <a:t>4</a:t>
            </a:r>
            <a:endParaRPr lang="en-US" altLang="zh-CN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5254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9pPr>
          </a:lstStyle>
          <a:p>
            <a:fld id="{1845B6C2-728C-4119-8944-41D0D37F8CBD}" type="slidenum">
              <a:rPr lang="en-GB" altLang="en-US" smtClean="0">
                <a:solidFill>
                  <a:schemeClr val="tx1"/>
                </a:solidFill>
              </a:rPr>
              <a:pPr/>
              <a:t>5</a:t>
            </a:fld>
            <a:endParaRPr lang="en-GB" altLang="en-US" smtClean="0">
              <a:solidFill>
                <a:schemeClr val="tx1"/>
              </a:solidFill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247650" y="228600"/>
            <a:ext cx="8724900" cy="533400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黑体" pitchFamily="2" charset="-122"/>
                <a:ea typeface="黑体" pitchFamily="2" charset="-122"/>
              </a:rPr>
              <a:t>租房信息管理系统</a:t>
            </a:r>
            <a:r>
              <a:rPr lang="zh-CN" altLang="en-US" smtClean="0">
                <a:latin typeface="黑体" pitchFamily="2" charset="-122"/>
                <a:ea typeface="黑体" pitchFamily="2" charset="-122"/>
              </a:rPr>
              <a:t>总体方案</a:t>
            </a:r>
            <a:endParaRPr lang="en-US" altLang="zh-CN" dirty="0" smtClean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6" name="Oval 2"/>
          <p:cNvSpPr>
            <a:spLocks noChangeArrowheads="1"/>
          </p:cNvSpPr>
          <p:nvPr/>
        </p:nvSpPr>
        <p:spPr bwMode="gray">
          <a:xfrm>
            <a:off x="2997354" y="2686055"/>
            <a:ext cx="3244715" cy="2928958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  <a:ea typeface="宋体" pitchFamily="2" charset="-122"/>
            </a:endParaRPr>
          </a:p>
        </p:txBody>
      </p:sp>
      <p:sp>
        <p:nvSpPr>
          <p:cNvPr id="17" name="Oval 3"/>
          <p:cNvSpPr>
            <a:spLocks noChangeArrowheads="1"/>
          </p:cNvSpPr>
          <p:nvPr/>
        </p:nvSpPr>
        <p:spPr bwMode="gray">
          <a:xfrm>
            <a:off x="3924300" y="3114685"/>
            <a:ext cx="2052638" cy="2071687"/>
          </a:xfrm>
          <a:prstGeom prst="ellipse">
            <a:avLst/>
          </a:prstGeom>
          <a:solidFill>
            <a:srgbClr val="0070C0">
              <a:alpha val="4313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" name="Oval 9"/>
          <p:cNvSpPr>
            <a:spLocks noChangeArrowheads="1"/>
          </p:cNvSpPr>
          <p:nvPr/>
        </p:nvSpPr>
        <p:spPr bwMode="gray">
          <a:xfrm>
            <a:off x="4519613" y="3614747"/>
            <a:ext cx="1258887" cy="1285875"/>
          </a:xfrm>
          <a:prstGeom prst="ellipse">
            <a:avLst/>
          </a:prstGeom>
          <a:solidFill>
            <a:srgbClr val="0070C0">
              <a:alpha val="3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19" name="组合 580"/>
          <p:cNvGrpSpPr>
            <a:grpSpLocks/>
          </p:cNvGrpSpPr>
          <p:nvPr/>
        </p:nvGrpSpPr>
        <p:grpSpPr bwMode="auto">
          <a:xfrm>
            <a:off x="6110288" y="3829060"/>
            <a:ext cx="1281112" cy="1396388"/>
            <a:chOff x="6932626" y="5072074"/>
            <a:chExt cx="1146175" cy="1361680"/>
          </a:xfrm>
        </p:grpSpPr>
        <p:sp>
          <p:nvSpPr>
            <p:cNvPr id="20" name="Oval 70"/>
            <p:cNvSpPr>
              <a:spLocks noChangeArrowheads="1"/>
            </p:cNvSpPr>
            <p:nvPr/>
          </p:nvSpPr>
          <p:spPr bwMode="gray">
            <a:xfrm>
              <a:off x="6932626" y="5072074"/>
              <a:ext cx="1146175" cy="1154113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1" name="Picture 72" descr="circuler_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6967551" y="5102237"/>
              <a:ext cx="1072543" cy="1079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Oval 73"/>
            <p:cNvSpPr>
              <a:spLocks noChangeArrowheads="1"/>
            </p:cNvSpPr>
            <p:nvPr/>
          </p:nvSpPr>
          <p:spPr bwMode="gray">
            <a:xfrm>
              <a:off x="6967551" y="5102237"/>
              <a:ext cx="1079500" cy="1081458"/>
            </a:xfrm>
            <a:prstGeom prst="ellipse">
              <a:avLst/>
            </a:prstGeom>
            <a:solidFill>
              <a:srgbClr val="D2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3" name="Picture 74" descr="light_shadow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285"/>
            <a:stretch>
              <a:fillRect/>
            </a:stretch>
          </p:blipFill>
          <p:spPr bwMode="gray">
            <a:xfrm>
              <a:off x="6977987" y="5147250"/>
              <a:ext cx="790783" cy="675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4" name="Group 75"/>
            <p:cNvGrpSpPr>
              <a:grpSpLocks/>
            </p:cNvGrpSpPr>
            <p:nvPr/>
          </p:nvGrpSpPr>
          <p:grpSpPr bwMode="auto">
            <a:xfrm rot="-3733502" flipH="1" flipV="1">
              <a:off x="7288074" y="5845665"/>
              <a:ext cx="955081" cy="221466"/>
              <a:chOff x="2520" y="1060"/>
              <a:chExt cx="902" cy="236"/>
            </a:xfrm>
          </p:grpSpPr>
          <p:grpSp>
            <p:nvGrpSpPr>
              <p:cNvPr id="36" name="Group 76"/>
              <p:cNvGrpSpPr>
                <a:grpSpLocks/>
              </p:cNvGrpSpPr>
              <p:nvPr/>
            </p:nvGrpSpPr>
            <p:grpSpPr bwMode="auto">
              <a:xfrm>
                <a:off x="2520" y="1060"/>
                <a:ext cx="742" cy="186"/>
                <a:chOff x="1565" y="2568"/>
                <a:chExt cx="1118" cy="279"/>
              </a:xfrm>
            </p:grpSpPr>
            <p:sp>
              <p:nvSpPr>
                <p:cNvPr id="42" name="AutoShape 77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3" name="AutoShape 78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4" name="AutoShape 79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5" name="AutoShape 80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37" name="Group 81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38" name="AutoShape 82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9" name="AutoShape 83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0" name="AutoShape 84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1" name="AutoShape 85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25" name="Group 86"/>
            <p:cNvGrpSpPr>
              <a:grpSpLocks/>
            </p:cNvGrpSpPr>
            <p:nvPr/>
          </p:nvGrpSpPr>
          <p:grpSpPr bwMode="auto">
            <a:xfrm rot="-3733502" flipH="1" flipV="1">
              <a:off x="7404212" y="5860159"/>
              <a:ext cx="845408" cy="193673"/>
              <a:chOff x="2520" y="1060"/>
              <a:chExt cx="902" cy="236"/>
            </a:xfrm>
          </p:grpSpPr>
          <p:grpSp>
            <p:nvGrpSpPr>
              <p:cNvPr id="26" name="Group 87"/>
              <p:cNvGrpSpPr>
                <a:grpSpLocks/>
              </p:cNvGrpSpPr>
              <p:nvPr/>
            </p:nvGrpSpPr>
            <p:grpSpPr bwMode="auto">
              <a:xfrm>
                <a:off x="2520" y="1060"/>
                <a:ext cx="742" cy="186"/>
                <a:chOff x="1565" y="2568"/>
                <a:chExt cx="1118" cy="279"/>
              </a:xfrm>
            </p:grpSpPr>
            <p:sp>
              <p:nvSpPr>
                <p:cNvPr id="32" name="AutoShape 88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3" name="AutoShape 89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4" name="AutoShape 90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5" name="AutoShape 91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7" name="Group 92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28" name="AutoShape 93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9" name="AutoShape 94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0" name="AutoShape 95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1" name="AutoShape 96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46" name="组合 445"/>
          <p:cNvGrpSpPr>
            <a:grpSpLocks/>
          </p:cNvGrpSpPr>
          <p:nvPr/>
        </p:nvGrpSpPr>
        <p:grpSpPr bwMode="auto">
          <a:xfrm>
            <a:off x="5778500" y="2174620"/>
            <a:ext cx="1294587" cy="1511566"/>
            <a:chOff x="8316025" y="1067808"/>
            <a:chExt cx="1146175" cy="1361499"/>
          </a:xfrm>
        </p:grpSpPr>
        <p:sp>
          <p:nvSpPr>
            <p:cNvPr id="47" name="Oval 70"/>
            <p:cNvSpPr>
              <a:spLocks noChangeArrowheads="1"/>
            </p:cNvSpPr>
            <p:nvPr/>
          </p:nvSpPr>
          <p:spPr bwMode="gray">
            <a:xfrm>
              <a:off x="8316025" y="1067808"/>
              <a:ext cx="1146175" cy="1154113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48" name="Picture 72" descr="circuler_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8350950" y="1097971"/>
              <a:ext cx="1072543" cy="1079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9" name="Oval 73"/>
            <p:cNvSpPr>
              <a:spLocks noChangeArrowheads="1"/>
            </p:cNvSpPr>
            <p:nvPr/>
          </p:nvSpPr>
          <p:spPr bwMode="gray">
            <a:xfrm>
              <a:off x="8350950" y="1097971"/>
              <a:ext cx="1079500" cy="108145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50" name="Picture 74" descr="light_shadow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285"/>
            <a:stretch>
              <a:fillRect/>
            </a:stretch>
          </p:blipFill>
          <p:spPr bwMode="gray">
            <a:xfrm>
              <a:off x="8361386" y="1142984"/>
              <a:ext cx="790783" cy="675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1" name="Group 75"/>
            <p:cNvGrpSpPr>
              <a:grpSpLocks/>
            </p:cNvGrpSpPr>
            <p:nvPr/>
          </p:nvGrpSpPr>
          <p:grpSpPr bwMode="auto">
            <a:xfrm rot="-3733502" flipH="1" flipV="1">
              <a:off x="8671755" y="1841867"/>
              <a:ext cx="954022" cy="221466"/>
              <a:chOff x="2521" y="1060"/>
              <a:chExt cx="901" cy="236"/>
            </a:xfrm>
          </p:grpSpPr>
          <p:grpSp>
            <p:nvGrpSpPr>
              <p:cNvPr id="63" name="Group 76"/>
              <p:cNvGrpSpPr>
                <a:grpSpLocks/>
              </p:cNvGrpSpPr>
              <p:nvPr/>
            </p:nvGrpSpPr>
            <p:grpSpPr bwMode="auto">
              <a:xfrm>
                <a:off x="2521" y="1060"/>
                <a:ext cx="742" cy="186"/>
                <a:chOff x="1565" y="2568"/>
                <a:chExt cx="1118" cy="279"/>
              </a:xfrm>
            </p:grpSpPr>
            <p:sp>
              <p:nvSpPr>
                <p:cNvPr id="69" name="AutoShape 77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0" name="AutoShape 78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1" name="AutoShape 79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2" name="AutoShape 80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64" name="Group 81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65" name="AutoShape 82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6" name="AutoShape 83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7" name="AutoShape 84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8" name="AutoShape 85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52" name="Group 86"/>
            <p:cNvGrpSpPr>
              <a:grpSpLocks/>
            </p:cNvGrpSpPr>
            <p:nvPr/>
          </p:nvGrpSpPr>
          <p:grpSpPr bwMode="auto">
            <a:xfrm rot="-3733502" flipH="1" flipV="1">
              <a:off x="8787861" y="1856308"/>
              <a:ext cx="844471" cy="193673"/>
              <a:chOff x="2521" y="1060"/>
              <a:chExt cx="901" cy="236"/>
            </a:xfrm>
          </p:grpSpPr>
          <p:grpSp>
            <p:nvGrpSpPr>
              <p:cNvPr id="53" name="Group 87"/>
              <p:cNvGrpSpPr>
                <a:grpSpLocks/>
              </p:cNvGrpSpPr>
              <p:nvPr/>
            </p:nvGrpSpPr>
            <p:grpSpPr bwMode="auto">
              <a:xfrm>
                <a:off x="2521" y="1060"/>
                <a:ext cx="742" cy="186"/>
                <a:chOff x="1565" y="2568"/>
                <a:chExt cx="1118" cy="279"/>
              </a:xfrm>
            </p:grpSpPr>
            <p:sp>
              <p:nvSpPr>
                <p:cNvPr id="59" name="AutoShape 88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0" name="AutoShape 89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1" name="AutoShape 90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2" name="AutoShape 91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54" name="Group 92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55" name="AutoShape 93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56" name="AutoShape 94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57" name="AutoShape 95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58" name="AutoShape 96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73" name="Line 4"/>
          <p:cNvSpPr>
            <a:spLocks noChangeShapeType="1"/>
          </p:cNvSpPr>
          <p:nvPr/>
        </p:nvSpPr>
        <p:spPr bwMode="gray">
          <a:xfrm>
            <a:off x="3460750" y="3971935"/>
            <a:ext cx="1390650" cy="142875"/>
          </a:xfrm>
          <a:prstGeom prst="line">
            <a:avLst/>
          </a:prstGeom>
          <a:noFill/>
          <a:ln w="19050">
            <a:solidFill>
              <a:srgbClr val="FFBD5B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4" name="Line 5"/>
          <p:cNvSpPr>
            <a:spLocks noChangeShapeType="1"/>
          </p:cNvSpPr>
          <p:nvPr/>
        </p:nvSpPr>
        <p:spPr bwMode="gray">
          <a:xfrm>
            <a:off x="4387850" y="2757497"/>
            <a:ext cx="661988" cy="1214438"/>
          </a:xfrm>
          <a:prstGeom prst="line">
            <a:avLst/>
          </a:prstGeom>
          <a:noFill/>
          <a:ln w="19050">
            <a:solidFill>
              <a:srgbClr val="FFBD5B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5" name="Line 6"/>
          <p:cNvSpPr>
            <a:spLocks noChangeShapeType="1"/>
          </p:cNvSpPr>
          <p:nvPr/>
        </p:nvSpPr>
        <p:spPr bwMode="gray">
          <a:xfrm flipH="1">
            <a:off x="4719638" y="4543435"/>
            <a:ext cx="463550" cy="1071562"/>
          </a:xfrm>
          <a:prstGeom prst="line">
            <a:avLst/>
          </a:prstGeom>
          <a:noFill/>
          <a:ln w="19050">
            <a:solidFill>
              <a:srgbClr val="FFBD5B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6" name="Line 7"/>
          <p:cNvSpPr>
            <a:spLocks noChangeShapeType="1"/>
          </p:cNvSpPr>
          <p:nvPr/>
        </p:nvSpPr>
        <p:spPr bwMode="gray">
          <a:xfrm>
            <a:off x="5446713" y="4614872"/>
            <a:ext cx="463550" cy="571500"/>
          </a:xfrm>
          <a:prstGeom prst="line">
            <a:avLst/>
          </a:prstGeom>
          <a:noFill/>
          <a:ln w="19050">
            <a:solidFill>
              <a:srgbClr val="FFBD5B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7" name="Line 8"/>
          <p:cNvSpPr>
            <a:spLocks noChangeShapeType="1"/>
          </p:cNvSpPr>
          <p:nvPr/>
        </p:nvSpPr>
        <p:spPr bwMode="gray">
          <a:xfrm flipV="1">
            <a:off x="5446713" y="3257560"/>
            <a:ext cx="596900" cy="785812"/>
          </a:xfrm>
          <a:prstGeom prst="line">
            <a:avLst/>
          </a:prstGeom>
          <a:noFill/>
          <a:ln w="19050">
            <a:solidFill>
              <a:srgbClr val="FFBD5B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8" name="Line 5"/>
          <p:cNvSpPr>
            <a:spLocks noChangeShapeType="1"/>
          </p:cNvSpPr>
          <p:nvPr/>
        </p:nvSpPr>
        <p:spPr bwMode="gray">
          <a:xfrm flipV="1">
            <a:off x="3460750" y="4471997"/>
            <a:ext cx="1457325" cy="785813"/>
          </a:xfrm>
          <a:prstGeom prst="line">
            <a:avLst/>
          </a:prstGeom>
          <a:noFill/>
          <a:ln w="19050">
            <a:solidFill>
              <a:srgbClr val="FFBD5B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79" name="组合 418"/>
          <p:cNvGrpSpPr>
            <a:grpSpLocks/>
          </p:cNvGrpSpPr>
          <p:nvPr/>
        </p:nvGrpSpPr>
        <p:grpSpPr bwMode="auto">
          <a:xfrm>
            <a:off x="2438401" y="3093017"/>
            <a:ext cx="1220787" cy="1383744"/>
            <a:chOff x="8316025" y="1067808"/>
            <a:chExt cx="1146175" cy="1361499"/>
          </a:xfrm>
        </p:grpSpPr>
        <p:sp>
          <p:nvSpPr>
            <p:cNvPr id="80" name="Oval 70"/>
            <p:cNvSpPr>
              <a:spLocks noChangeArrowheads="1"/>
            </p:cNvSpPr>
            <p:nvPr/>
          </p:nvSpPr>
          <p:spPr bwMode="gray">
            <a:xfrm>
              <a:off x="8316025" y="1067808"/>
              <a:ext cx="1146175" cy="1154113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81" name="Picture 72" descr="circuler_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8350950" y="1097971"/>
              <a:ext cx="1072543" cy="1079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" name="Oval 73"/>
            <p:cNvSpPr>
              <a:spLocks noChangeArrowheads="1"/>
            </p:cNvSpPr>
            <p:nvPr/>
          </p:nvSpPr>
          <p:spPr bwMode="gray">
            <a:xfrm>
              <a:off x="8350950" y="1097971"/>
              <a:ext cx="1079500" cy="108145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83" name="Picture 74" descr="light_shadow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285"/>
            <a:stretch>
              <a:fillRect/>
            </a:stretch>
          </p:blipFill>
          <p:spPr bwMode="gray">
            <a:xfrm>
              <a:off x="8361386" y="1142984"/>
              <a:ext cx="790783" cy="675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4" name="Group 75"/>
            <p:cNvGrpSpPr>
              <a:grpSpLocks/>
            </p:cNvGrpSpPr>
            <p:nvPr/>
          </p:nvGrpSpPr>
          <p:grpSpPr bwMode="auto">
            <a:xfrm rot="-3733502" flipH="1" flipV="1">
              <a:off x="8672320" y="1842803"/>
              <a:ext cx="951904" cy="221466"/>
              <a:chOff x="2523" y="1060"/>
              <a:chExt cx="899" cy="236"/>
            </a:xfrm>
          </p:grpSpPr>
          <p:grpSp>
            <p:nvGrpSpPr>
              <p:cNvPr id="96" name="Group 76"/>
              <p:cNvGrpSpPr>
                <a:grpSpLocks/>
              </p:cNvGrpSpPr>
              <p:nvPr/>
            </p:nvGrpSpPr>
            <p:grpSpPr bwMode="auto">
              <a:xfrm>
                <a:off x="2523" y="1060"/>
                <a:ext cx="742" cy="186"/>
                <a:chOff x="1565" y="2568"/>
                <a:chExt cx="1118" cy="279"/>
              </a:xfrm>
            </p:grpSpPr>
            <p:sp>
              <p:nvSpPr>
                <p:cNvPr id="102" name="AutoShape 77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" name="AutoShape 78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" name="AutoShape 79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5" name="AutoShape 80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97" name="Group 81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98" name="AutoShape 82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99" name="AutoShape 83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0" name="AutoShape 84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1" name="AutoShape 85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85" name="Group 86"/>
            <p:cNvGrpSpPr>
              <a:grpSpLocks/>
            </p:cNvGrpSpPr>
            <p:nvPr/>
          </p:nvGrpSpPr>
          <p:grpSpPr bwMode="auto">
            <a:xfrm rot="-3733502" flipH="1" flipV="1">
              <a:off x="8788362" y="1857138"/>
              <a:ext cx="842597" cy="193673"/>
              <a:chOff x="2523" y="1060"/>
              <a:chExt cx="899" cy="236"/>
            </a:xfrm>
          </p:grpSpPr>
          <p:grpSp>
            <p:nvGrpSpPr>
              <p:cNvPr id="86" name="Group 87"/>
              <p:cNvGrpSpPr>
                <a:grpSpLocks/>
              </p:cNvGrpSpPr>
              <p:nvPr/>
            </p:nvGrpSpPr>
            <p:grpSpPr bwMode="auto">
              <a:xfrm>
                <a:off x="2523" y="1060"/>
                <a:ext cx="742" cy="186"/>
                <a:chOff x="1565" y="2568"/>
                <a:chExt cx="1118" cy="279"/>
              </a:xfrm>
            </p:grpSpPr>
            <p:sp>
              <p:nvSpPr>
                <p:cNvPr id="92" name="AutoShape 88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93" name="AutoShape 89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94" name="AutoShape 90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95" name="AutoShape 91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87" name="Group 92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88" name="AutoShape 93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9" name="AutoShape 94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90" name="AutoShape 95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91" name="AutoShape 96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06" name="组合 445"/>
          <p:cNvGrpSpPr>
            <a:grpSpLocks/>
          </p:cNvGrpSpPr>
          <p:nvPr/>
        </p:nvGrpSpPr>
        <p:grpSpPr bwMode="auto">
          <a:xfrm>
            <a:off x="5200651" y="4905385"/>
            <a:ext cx="1258914" cy="1403640"/>
            <a:chOff x="8316025" y="1067808"/>
            <a:chExt cx="1146175" cy="1361499"/>
          </a:xfrm>
        </p:grpSpPr>
        <p:sp>
          <p:nvSpPr>
            <p:cNvPr id="107" name="Oval 70"/>
            <p:cNvSpPr>
              <a:spLocks noChangeArrowheads="1"/>
            </p:cNvSpPr>
            <p:nvPr/>
          </p:nvSpPr>
          <p:spPr bwMode="gray">
            <a:xfrm>
              <a:off x="8316025" y="1067808"/>
              <a:ext cx="1146175" cy="1154113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08" name="Picture 72" descr="circuler_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8350950" y="1097971"/>
              <a:ext cx="1072543" cy="1079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9" name="Oval 73"/>
            <p:cNvSpPr>
              <a:spLocks noChangeArrowheads="1"/>
            </p:cNvSpPr>
            <p:nvPr/>
          </p:nvSpPr>
          <p:spPr bwMode="gray">
            <a:xfrm>
              <a:off x="8350950" y="1097971"/>
              <a:ext cx="1079500" cy="108145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10" name="Picture 74" descr="light_shadow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285"/>
            <a:stretch>
              <a:fillRect/>
            </a:stretch>
          </p:blipFill>
          <p:spPr bwMode="gray">
            <a:xfrm>
              <a:off x="8361386" y="1142984"/>
              <a:ext cx="790783" cy="675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11" name="Group 75"/>
            <p:cNvGrpSpPr>
              <a:grpSpLocks/>
            </p:cNvGrpSpPr>
            <p:nvPr/>
          </p:nvGrpSpPr>
          <p:grpSpPr bwMode="auto">
            <a:xfrm rot="-3733502" flipH="1" flipV="1">
              <a:off x="8672038" y="1842335"/>
              <a:ext cx="952963" cy="221466"/>
              <a:chOff x="2522" y="1060"/>
              <a:chExt cx="900" cy="236"/>
            </a:xfrm>
          </p:grpSpPr>
          <p:grpSp>
            <p:nvGrpSpPr>
              <p:cNvPr id="123" name="Group 76"/>
              <p:cNvGrpSpPr>
                <a:grpSpLocks/>
              </p:cNvGrpSpPr>
              <p:nvPr/>
            </p:nvGrpSpPr>
            <p:grpSpPr bwMode="auto">
              <a:xfrm>
                <a:off x="2522" y="1060"/>
                <a:ext cx="742" cy="186"/>
                <a:chOff x="1565" y="2568"/>
                <a:chExt cx="1118" cy="279"/>
              </a:xfrm>
            </p:grpSpPr>
            <p:sp>
              <p:nvSpPr>
                <p:cNvPr id="129" name="AutoShape 77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30" name="AutoShape 78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31" name="AutoShape 79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32" name="AutoShape 80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24" name="Group 81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125" name="AutoShape 82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26" name="AutoShape 83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27" name="AutoShape 84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28" name="AutoShape 85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12" name="Group 86"/>
            <p:cNvGrpSpPr>
              <a:grpSpLocks/>
            </p:cNvGrpSpPr>
            <p:nvPr/>
          </p:nvGrpSpPr>
          <p:grpSpPr bwMode="auto">
            <a:xfrm rot="-3733502" flipH="1" flipV="1">
              <a:off x="8788111" y="1856723"/>
              <a:ext cx="843534" cy="193673"/>
              <a:chOff x="2522" y="1060"/>
              <a:chExt cx="900" cy="236"/>
            </a:xfrm>
          </p:grpSpPr>
          <p:grpSp>
            <p:nvGrpSpPr>
              <p:cNvPr id="113" name="Group 87"/>
              <p:cNvGrpSpPr>
                <a:grpSpLocks/>
              </p:cNvGrpSpPr>
              <p:nvPr/>
            </p:nvGrpSpPr>
            <p:grpSpPr bwMode="auto">
              <a:xfrm>
                <a:off x="2522" y="1060"/>
                <a:ext cx="742" cy="186"/>
                <a:chOff x="1565" y="2568"/>
                <a:chExt cx="1118" cy="279"/>
              </a:xfrm>
            </p:grpSpPr>
            <p:sp>
              <p:nvSpPr>
                <p:cNvPr id="119" name="AutoShape 88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20" name="AutoShape 89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21" name="AutoShape 90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22" name="AutoShape 91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14" name="Group 92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115" name="AutoShape 93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16" name="AutoShape 94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17" name="AutoShape 95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18" name="AutoShape 96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33" name="组合 472"/>
          <p:cNvGrpSpPr>
            <a:grpSpLocks/>
          </p:cNvGrpSpPr>
          <p:nvPr/>
        </p:nvGrpSpPr>
        <p:grpSpPr bwMode="auto">
          <a:xfrm>
            <a:off x="3882257" y="5400685"/>
            <a:ext cx="1263766" cy="1357312"/>
            <a:chOff x="957911" y="2353692"/>
            <a:chExt cx="1146175" cy="1361499"/>
          </a:xfrm>
        </p:grpSpPr>
        <p:sp>
          <p:nvSpPr>
            <p:cNvPr id="134" name="Oval 70"/>
            <p:cNvSpPr>
              <a:spLocks noChangeArrowheads="1"/>
            </p:cNvSpPr>
            <p:nvPr/>
          </p:nvSpPr>
          <p:spPr bwMode="gray">
            <a:xfrm>
              <a:off x="957911" y="2353692"/>
              <a:ext cx="1146175" cy="1154113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35" name="Picture 72" descr="circuler_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992836" y="2383855"/>
              <a:ext cx="1072543" cy="1079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6" name="Oval 73"/>
            <p:cNvSpPr>
              <a:spLocks noChangeArrowheads="1"/>
            </p:cNvSpPr>
            <p:nvPr/>
          </p:nvSpPr>
          <p:spPr bwMode="gray">
            <a:xfrm>
              <a:off x="992836" y="2383855"/>
              <a:ext cx="1079500" cy="1081458"/>
            </a:xfrm>
            <a:prstGeom prst="ellipse">
              <a:avLst/>
            </a:prstGeom>
            <a:solidFill>
              <a:srgbClr val="DEA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37" name="Picture 74" descr="light_shadow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285"/>
            <a:stretch>
              <a:fillRect/>
            </a:stretch>
          </p:blipFill>
          <p:spPr bwMode="gray">
            <a:xfrm>
              <a:off x="1003272" y="2428868"/>
              <a:ext cx="790783" cy="675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38" name="Group 75"/>
            <p:cNvGrpSpPr>
              <a:grpSpLocks/>
            </p:cNvGrpSpPr>
            <p:nvPr/>
          </p:nvGrpSpPr>
          <p:grpSpPr bwMode="auto">
            <a:xfrm rot="-3733502" flipH="1" flipV="1">
              <a:off x="1314489" y="3129155"/>
              <a:ext cx="950845" cy="221466"/>
              <a:chOff x="2524" y="1060"/>
              <a:chExt cx="898" cy="236"/>
            </a:xfrm>
          </p:grpSpPr>
          <p:grpSp>
            <p:nvGrpSpPr>
              <p:cNvPr id="150" name="Group 76"/>
              <p:cNvGrpSpPr>
                <a:grpSpLocks/>
              </p:cNvGrpSpPr>
              <p:nvPr/>
            </p:nvGrpSpPr>
            <p:grpSpPr bwMode="auto">
              <a:xfrm>
                <a:off x="2524" y="1060"/>
                <a:ext cx="742" cy="186"/>
                <a:chOff x="1565" y="2568"/>
                <a:chExt cx="1118" cy="279"/>
              </a:xfrm>
            </p:grpSpPr>
            <p:sp>
              <p:nvSpPr>
                <p:cNvPr id="156" name="AutoShape 77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57" name="AutoShape 78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58" name="AutoShape 79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59" name="AutoShape 80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51" name="Group 81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152" name="AutoShape 82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53" name="AutoShape 83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54" name="AutoShape 84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55" name="AutoShape 85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39" name="Group 86"/>
            <p:cNvGrpSpPr>
              <a:grpSpLocks/>
            </p:cNvGrpSpPr>
            <p:nvPr/>
          </p:nvGrpSpPr>
          <p:grpSpPr bwMode="auto">
            <a:xfrm rot="-3733502" flipH="1" flipV="1">
              <a:off x="1430500" y="3143437"/>
              <a:ext cx="841660" cy="193673"/>
              <a:chOff x="2524" y="1060"/>
              <a:chExt cx="898" cy="236"/>
            </a:xfrm>
          </p:grpSpPr>
          <p:grpSp>
            <p:nvGrpSpPr>
              <p:cNvPr id="140" name="Group 87"/>
              <p:cNvGrpSpPr>
                <a:grpSpLocks/>
              </p:cNvGrpSpPr>
              <p:nvPr/>
            </p:nvGrpSpPr>
            <p:grpSpPr bwMode="auto">
              <a:xfrm>
                <a:off x="2524" y="1060"/>
                <a:ext cx="742" cy="186"/>
                <a:chOff x="1565" y="2568"/>
                <a:chExt cx="1118" cy="279"/>
              </a:xfrm>
            </p:grpSpPr>
            <p:sp>
              <p:nvSpPr>
                <p:cNvPr id="146" name="AutoShape 88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47" name="AutoShape 89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48" name="AutoShape 90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49" name="AutoShape 91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41" name="Group 92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142" name="AutoShape 93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43" name="AutoShape 94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44" name="AutoShape 95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45" name="AutoShape 96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60" name="组合 613"/>
          <p:cNvGrpSpPr>
            <a:grpSpLocks/>
          </p:cNvGrpSpPr>
          <p:nvPr/>
        </p:nvGrpSpPr>
        <p:grpSpPr bwMode="auto">
          <a:xfrm>
            <a:off x="3792538" y="1828800"/>
            <a:ext cx="1263423" cy="1419236"/>
            <a:chOff x="2146280" y="1719245"/>
            <a:chExt cx="1146175" cy="1361680"/>
          </a:xfrm>
        </p:grpSpPr>
        <p:sp>
          <p:nvSpPr>
            <p:cNvPr id="161" name="Oval 70"/>
            <p:cNvSpPr>
              <a:spLocks noChangeArrowheads="1"/>
            </p:cNvSpPr>
            <p:nvPr/>
          </p:nvSpPr>
          <p:spPr bwMode="gray">
            <a:xfrm>
              <a:off x="2146280" y="1719245"/>
              <a:ext cx="1146175" cy="1154113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62" name="Picture 72" descr="circuler_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181205" y="1749408"/>
              <a:ext cx="1072543" cy="1079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" name="Oval 73"/>
            <p:cNvSpPr>
              <a:spLocks noChangeArrowheads="1"/>
            </p:cNvSpPr>
            <p:nvPr/>
          </p:nvSpPr>
          <p:spPr bwMode="gray">
            <a:xfrm>
              <a:off x="2181205" y="1749408"/>
              <a:ext cx="1079500" cy="1081458"/>
            </a:xfrm>
            <a:prstGeom prst="ellipse">
              <a:avLst/>
            </a:prstGeom>
            <a:solidFill>
              <a:srgbClr val="DEA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64" name="Picture 74" descr="light_shadow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285"/>
            <a:stretch>
              <a:fillRect/>
            </a:stretch>
          </p:blipFill>
          <p:spPr bwMode="gray">
            <a:xfrm>
              <a:off x="2191641" y="1794421"/>
              <a:ext cx="790783" cy="675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65" name="Group 75"/>
            <p:cNvGrpSpPr>
              <a:grpSpLocks/>
            </p:cNvGrpSpPr>
            <p:nvPr/>
          </p:nvGrpSpPr>
          <p:grpSpPr bwMode="auto">
            <a:xfrm rot="-3733502" flipH="1" flipV="1">
              <a:off x="2502575" y="2494240"/>
              <a:ext cx="951904" cy="221466"/>
              <a:chOff x="2523" y="1060"/>
              <a:chExt cx="899" cy="236"/>
            </a:xfrm>
          </p:grpSpPr>
          <p:grpSp>
            <p:nvGrpSpPr>
              <p:cNvPr id="177" name="Group 76"/>
              <p:cNvGrpSpPr>
                <a:grpSpLocks/>
              </p:cNvGrpSpPr>
              <p:nvPr/>
            </p:nvGrpSpPr>
            <p:grpSpPr bwMode="auto">
              <a:xfrm>
                <a:off x="2523" y="1060"/>
                <a:ext cx="742" cy="186"/>
                <a:chOff x="1565" y="2568"/>
                <a:chExt cx="1118" cy="279"/>
              </a:xfrm>
            </p:grpSpPr>
            <p:sp>
              <p:nvSpPr>
                <p:cNvPr id="183" name="AutoShape 77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84" name="AutoShape 78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85" name="AutoShape 79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86" name="AutoShape 80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78" name="Group 81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179" name="AutoShape 82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80" name="AutoShape 83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81" name="AutoShape 84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82" name="AutoShape 85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66" name="Group 86"/>
            <p:cNvGrpSpPr>
              <a:grpSpLocks/>
            </p:cNvGrpSpPr>
            <p:nvPr/>
          </p:nvGrpSpPr>
          <p:grpSpPr bwMode="auto">
            <a:xfrm rot="-3733502" flipH="1" flipV="1">
              <a:off x="2618621" y="2508572"/>
              <a:ext cx="842596" cy="193673"/>
              <a:chOff x="2523" y="1060"/>
              <a:chExt cx="899" cy="236"/>
            </a:xfrm>
          </p:grpSpPr>
          <p:grpSp>
            <p:nvGrpSpPr>
              <p:cNvPr id="167" name="Group 87"/>
              <p:cNvGrpSpPr>
                <a:grpSpLocks/>
              </p:cNvGrpSpPr>
              <p:nvPr/>
            </p:nvGrpSpPr>
            <p:grpSpPr bwMode="auto">
              <a:xfrm>
                <a:off x="2523" y="1060"/>
                <a:ext cx="742" cy="186"/>
                <a:chOff x="1565" y="2568"/>
                <a:chExt cx="1118" cy="279"/>
              </a:xfrm>
            </p:grpSpPr>
            <p:sp>
              <p:nvSpPr>
                <p:cNvPr id="173" name="AutoShape 88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74" name="AutoShape 89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75" name="AutoShape 90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76" name="AutoShape 91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68" name="Group 92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169" name="AutoShape 93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70" name="AutoShape 94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71" name="AutoShape 95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72" name="AutoShape 96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87" name="组合 526"/>
          <p:cNvGrpSpPr>
            <a:grpSpLocks/>
          </p:cNvGrpSpPr>
          <p:nvPr/>
        </p:nvGrpSpPr>
        <p:grpSpPr bwMode="auto">
          <a:xfrm>
            <a:off x="2438401" y="4900622"/>
            <a:ext cx="1220788" cy="1361365"/>
            <a:chOff x="6932626" y="5072074"/>
            <a:chExt cx="1146175" cy="1361680"/>
          </a:xfrm>
        </p:grpSpPr>
        <p:sp>
          <p:nvSpPr>
            <p:cNvPr id="188" name="Oval 70"/>
            <p:cNvSpPr>
              <a:spLocks noChangeArrowheads="1"/>
            </p:cNvSpPr>
            <p:nvPr/>
          </p:nvSpPr>
          <p:spPr bwMode="gray">
            <a:xfrm>
              <a:off x="6932626" y="5072074"/>
              <a:ext cx="1146175" cy="1154113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89" name="Picture 72" descr="circuler_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6967551" y="5102237"/>
              <a:ext cx="1072543" cy="1079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0" name="Oval 73"/>
            <p:cNvSpPr>
              <a:spLocks noChangeArrowheads="1"/>
            </p:cNvSpPr>
            <p:nvPr/>
          </p:nvSpPr>
          <p:spPr bwMode="gray">
            <a:xfrm>
              <a:off x="6967551" y="5102237"/>
              <a:ext cx="1079500" cy="1081458"/>
            </a:xfrm>
            <a:prstGeom prst="ellipse">
              <a:avLst/>
            </a:prstGeom>
            <a:solidFill>
              <a:srgbClr val="D2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91" name="Picture 74" descr="light_shadow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285"/>
            <a:stretch>
              <a:fillRect/>
            </a:stretch>
          </p:blipFill>
          <p:spPr bwMode="gray">
            <a:xfrm>
              <a:off x="6977987" y="5147250"/>
              <a:ext cx="790783" cy="675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92" name="Group 75"/>
            <p:cNvGrpSpPr>
              <a:grpSpLocks/>
            </p:cNvGrpSpPr>
            <p:nvPr/>
          </p:nvGrpSpPr>
          <p:grpSpPr bwMode="auto">
            <a:xfrm rot="-3733502" flipH="1" flipV="1">
              <a:off x="7288356" y="5846133"/>
              <a:ext cx="954022" cy="221466"/>
              <a:chOff x="2521" y="1060"/>
              <a:chExt cx="901" cy="236"/>
            </a:xfrm>
          </p:grpSpPr>
          <p:grpSp>
            <p:nvGrpSpPr>
              <p:cNvPr id="204" name="Group 76"/>
              <p:cNvGrpSpPr>
                <a:grpSpLocks/>
              </p:cNvGrpSpPr>
              <p:nvPr/>
            </p:nvGrpSpPr>
            <p:grpSpPr bwMode="auto">
              <a:xfrm>
                <a:off x="2521" y="1060"/>
                <a:ext cx="742" cy="186"/>
                <a:chOff x="1565" y="2568"/>
                <a:chExt cx="1118" cy="279"/>
              </a:xfrm>
            </p:grpSpPr>
            <p:sp>
              <p:nvSpPr>
                <p:cNvPr id="210" name="AutoShape 77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11" name="AutoShape 78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12" name="AutoShape 79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13" name="AutoShape 80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05" name="Group 81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206" name="AutoShape 82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07" name="AutoShape 83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08" name="AutoShape 84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09" name="AutoShape 85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93" name="Group 86"/>
            <p:cNvGrpSpPr>
              <a:grpSpLocks/>
            </p:cNvGrpSpPr>
            <p:nvPr/>
          </p:nvGrpSpPr>
          <p:grpSpPr bwMode="auto">
            <a:xfrm rot="-3733502" flipH="1" flipV="1">
              <a:off x="7404462" y="5860574"/>
              <a:ext cx="844471" cy="193673"/>
              <a:chOff x="2521" y="1060"/>
              <a:chExt cx="901" cy="236"/>
            </a:xfrm>
          </p:grpSpPr>
          <p:grpSp>
            <p:nvGrpSpPr>
              <p:cNvPr id="194" name="Group 87"/>
              <p:cNvGrpSpPr>
                <a:grpSpLocks/>
              </p:cNvGrpSpPr>
              <p:nvPr/>
            </p:nvGrpSpPr>
            <p:grpSpPr bwMode="auto">
              <a:xfrm>
                <a:off x="2521" y="1060"/>
                <a:ext cx="742" cy="186"/>
                <a:chOff x="1565" y="2568"/>
                <a:chExt cx="1118" cy="279"/>
              </a:xfrm>
            </p:grpSpPr>
            <p:sp>
              <p:nvSpPr>
                <p:cNvPr id="200" name="AutoShape 88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01" name="AutoShape 89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02" name="AutoShape 90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03" name="AutoShape 91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95" name="Group 92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196" name="AutoShape 93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97" name="AutoShape 94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98" name="AutoShape 95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99" name="AutoShape 96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214" name="TextBox 35"/>
          <p:cNvSpPr txBox="1">
            <a:spLocks noChangeArrowheads="1"/>
          </p:cNvSpPr>
          <p:nvPr/>
        </p:nvSpPr>
        <p:spPr bwMode="auto">
          <a:xfrm>
            <a:off x="2514600" y="3481397"/>
            <a:ext cx="114526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9pPr>
          </a:lstStyle>
          <a:p>
            <a:pPr eaLnBrk="1" hangingPunct="1"/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报表查询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5" name="TextBox 36"/>
          <p:cNvSpPr txBox="1">
            <a:spLocks noChangeArrowheads="1"/>
          </p:cNvSpPr>
          <p:nvPr/>
        </p:nvSpPr>
        <p:spPr bwMode="auto">
          <a:xfrm>
            <a:off x="4021268" y="2142585"/>
            <a:ext cx="8303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9pPr>
          </a:lstStyle>
          <a:p>
            <a:pPr eaLnBrk="1" hangingPunct="1"/>
            <a:r>
              <a:rPr lang="zh-CN" altLang="en-US" sz="1600" dirty="0" smtClean="0">
                <a:latin typeface="+mj-lt"/>
                <a:ea typeface="微软雅黑" pitchFamily="34" charset="-122"/>
              </a:rPr>
              <a:t>房屋信息管理</a:t>
            </a:r>
            <a:endParaRPr lang="zh-CN" altLang="en-US" sz="1600" dirty="0">
              <a:latin typeface="+mj-lt"/>
              <a:ea typeface="微软雅黑" pitchFamily="34" charset="-122"/>
            </a:endParaRPr>
          </a:p>
        </p:txBody>
      </p:sp>
      <p:sp>
        <p:nvSpPr>
          <p:cNvPr id="216" name="TextBox 37"/>
          <p:cNvSpPr txBox="1">
            <a:spLocks noChangeArrowheads="1"/>
          </p:cNvSpPr>
          <p:nvPr/>
        </p:nvSpPr>
        <p:spPr bwMode="auto">
          <a:xfrm>
            <a:off x="5943600" y="2544066"/>
            <a:ext cx="112132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9pPr>
          </a:lstStyle>
          <a:p>
            <a:pPr eaLnBrk="1" hangingPunct="1"/>
            <a:r>
              <a:rPr lang="zh-CN" altLang="en-US" sz="1600" dirty="0" smtClean="0">
                <a:solidFill>
                  <a:srgbClr val="003E2F"/>
                </a:solidFill>
                <a:latin typeface="微软雅黑" pitchFamily="34" charset="-122"/>
                <a:ea typeface="微软雅黑" pitchFamily="34" charset="-122"/>
              </a:rPr>
              <a:t>入住人员信息管理</a:t>
            </a:r>
            <a:endParaRPr lang="zh-CN" altLang="en-US" sz="1600" dirty="0">
              <a:solidFill>
                <a:srgbClr val="003E2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7" name="TextBox 39"/>
          <p:cNvSpPr txBox="1">
            <a:spLocks noChangeArrowheads="1"/>
          </p:cNvSpPr>
          <p:nvPr/>
        </p:nvSpPr>
        <p:spPr bwMode="auto">
          <a:xfrm>
            <a:off x="5297251" y="5197370"/>
            <a:ext cx="102734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9pPr>
          </a:lstStyle>
          <a:p>
            <a:pPr eaLnBrk="1" hangingPunct="1"/>
            <a:r>
              <a:rPr lang="zh-CN" altLang="en-US" sz="1600" dirty="0" smtClean="0">
                <a:solidFill>
                  <a:srgbClr val="003E2F"/>
                </a:solidFill>
                <a:latin typeface="微软雅黑" pitchFamily="34" charset="-122"/>
                <a:ea typeface="微软雅黑" pitchFamily="34" charset="-122"/>
              </a:rPr>
              <a:t>租房过程管理</a:t>
            </a:r>
            <a:endParaRPr lang="zh-CN" altLang="en-US" sz="1600" dirty="0">
              <a:solidFill>
                <a:srgbClr val="003E2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8" name="TextBox 40"/>
          <p:cNvSpPr txBox="1">
            <a:spLocks noChangeArrowheads="1"/>
          </p:cNvSpPr>
          <p:nvPr/>
        </p:nvSpPr>
        <p:spPr bwMode="auto">
          <a:xfrm>
            <a:off x="6308724" y="4043372"/>
            <a:ext cx="104759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9pPr>
          </a:lstStyle>
          <a:p>
            <a:pPr eaLnBrk="1" hangingPunct="1"/>
            <a:r>
              <a:rPr lang="zh-CN" altLang="en-US" sz="1600" dirty="0" smtClean="0">
                <a:solidFill>
                  <a:srgbClr val="003E2F"/>
                </a:solidFill>
                <a:latin typeface="微软雅黑" pitchFamily="34" charset="-122"/>
                <a:ea typeface="微软雅黑" pitchFamily="34" charset="-122"/>
              </a:rPr>
              <a:t>租房合同管理</a:t>
            </a:r>
            <a:endParaRPr lang="zh-CN" altLang="en-US" sz="1600" dirty="0">
              <a:solidFill>
                <a:srgbClr val="003E2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9" name="TextBox 41"/>
          <p:cNvSpPr txBox="1">
            <a:spLocks noChangeArrowheads="1"/>
          </p:cNvSpPr>
          <p:nvPr/>
        </p:nvSpPr>
        <p:spPr bwMode="auto">
          <a:xfrm>
            <a:off x="4021268" y="5614997"/>
            <a:ext cx="104708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9pPr>
          </a:lstStyle>
          <a:p>
            <a:pPr eaLnBrk="1" hangingPunct="1"/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租房费用管理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0" name="TextBox 42"/>
          <p:cNvSpPr txBox="1">
            <a:spLocks noChangeArrowheads="1"/>
          </p:cNvSpPr>
          <p:nvPr/>
        </p:nvSpPr>
        <p:spPr bwMode="auto">
          <a:xfrm>
            <a:off x="2532063" y="5310197"/>
            <a:ext cx="120173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9pPr>
          </a:lstStyle>
          <a:p>
            <a:pPr eaLnBrk="1" hangingPunct="1"/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期间管理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1" name="Line 7"/>
          <p:cNvSpPr>
            <a:spLocks noChangeShapeType="1"/>
          </p:cNvSpPr>
          <p:nvPr/>
        </p:nvSpPr>
        <p:spPr bwMode="gray">
          <a:xfrm>
            <a:off x="5580063" y="4257685"/>
            <a:ext cx="728662" cy="71437"/>
          </a:xfrm>
          <a:prstGeom prst="line">
            <a:avLst/>
          </a:prstGeom>
          <a:noFill/>
          <a:ln w="19050">
            <a:solidFill>
              <a:srgbClr val="FFBD5B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22" name="组合 233"/>
          <p:cNvGrpSpPr>
            <a:grpSpLocks/>
          </p:cNvGrpSpPr>
          <p:nvPr/>
        </p:nvGrpSpPr>
        <p:grpSpPr bwMode="auto">
          <a:xfrm>
            <a:off x="4719638" y="3757622"/>
            <a:ext cx="927100" cy="1214438"/>
            <a:chOff x="957911" y="2353692"/>
            <a:chExt cx="1146175" cy="1361618"/>
          </a:xfrm>
        </p:grpSpPr>
        <p:sp>
          <p:nvSpPr>
            <p:cNvPr id="223" name="Oval 70"/>
            <p:cNvSpPr>
              <a:spLocks noChangeArrowheads="1"/>
            </p:cNvSpPr>
            <p:nvPr/>
          </p:nvSpPr>
          <p:spPr bwMode="gray">
            <a:xfrm>
              <a:off x="957911" y="2353692"/>
              <a:ext cx="1146175" cy="1154113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24" name="Picture 72" descr="circuler_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992836" y="2383855"/>
              <a:ext cx="1072543" cy="1079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" name="Oval 73"/>
            <p:cNvSpPr>
              <a:spLocks noChangeArrowheads="1"/>
            </p:cNvSpPr>
            <p:nvPr/>
          </p:nvSpPr>
          <p:spPr bwMode="gray">
            <a:xfrm>
              <a:off x="992836" y="2383855"/>
              <a:ext cx="1079500" cy="108145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226" name="Group 75"/>
            <p:cNvGrpSpPr>
              <a:grpSpLocks/>
            </p:cNvGrpSpPr>
            <p:nvPr/>
          </p:nvGrpSpPr>
          <p:grpSpPr bwMode="auto">
            <a:xfrm rot="-3733502" flipH="1" flipV="1">
              <a:off x="1314489" y="3129155"/>
              <a:ext cx="950845" cy="221466"/>
              <a:chOff x="2524" y="1060"/>
              <a:chExt cx="898" cy="236"/>
            </a:xfrm>
          </p:grpSpPr>
          <p:grpSp>
            <p:nvGrpSpPr>
              <p:cNvPr id="238" name="Group 76"/>
              <p:cNvGrpSpPr>
                <a:grpSpLocks/>
              </p:cNvGrpSpPr>
              <p:nvPr/>
            </p:nvGrpSpPr>
            <p:grpSpPr bwMode="auto">
              <a:xfrm>
                <a:off x="2524" y="1060"/>
                <a:ext cx="742" cy="186"/>
                <a:chOff x="1565" y="2568"/>
                <a:chExt cx="1118" cy="279"/>
              </a:xfrm>
            </p:grpSpPr>
            <p:sp>
              <p:nvSpPr>
                <p:cNvPr id="244" name="AutoShape 77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45" name="AutoShape 78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46" name="AutoShape 79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47" name="AutoShape 80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39" name="Group 81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240" name="AutoShape 82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41" name="AutoShape 83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42" name="AutoShape 84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43" name="AutoShape 85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227" name="Group 86"/>
            <p:cNvGrpSpPr>
              <a:grpSpLocks/>
            </p:cNvGrpSpPr>
            <p:nvPr/>
          </p:nvGrpSpPr>
          <p:grpSpPr bwMode="auto">
            <a:xfrm rot="-3733502" flipH="1" flipV="1">
              <a:off x="1430500" y="3143437"/>
              <a:ext cx="841660" cy="193673"/>
              <a:chOff x="2524" y="1060"/>
              <a:chExt cx="898" cy="236"/>
            </a:xfrm>
          </p:grpSpPr>
          <p:grpSp>
            <p:nvGrpSpPr>
              <p:cNvPr id="228" name="Group 87"/>
              <p:cNvGrpSpPr>
                <a:grpSpLocks/>
              </p:cNvGrpSpPr>
              <p:nvPr/>
            </p:nvGrpSpPr>
            <p:grpSpPr bwMode="auto">
              <a:xfrm>
                <a:off x="2524" y="1060"/>
                <a:ext cx="742" cy="186"/>
                <a:chOff x="1565" y="2568"/>
                <a:chExt cx="1118" cy="279"/>
              </a:xfrm>
            </p:grpSpPr>
            <p:sp>
              <p:nvSpPr>
                <p:cNvPr id="234" name="AutoShape 88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5" name="AutoShape 89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6" name="AutoShape 90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7" name="AutoShape 91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29" name="Group 92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230" name="AutoShape 93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1" name="AutoShape 94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2" name="AutoShape 95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3" name="AutoShape 96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248" name="Group 59"/>
          <p:cNvGrpSpPr>
            <a:grpSpLocks/>
          </p:cNvGrpSpPr>
          <p:nvPr/>
        </p:nvGrpSpPr>
        <p:grpSpPr bwMode="auto">
          <a:xfrm>
            <a:off x="4572000" y="3757622"/>
            <a:ext cx="1178623" cy="1027113"/>
            <a:chOff x="1969" y="1904"/>
            <a:chExt cx="709" cy="708"/>
          </a:xfrm>
        </p:grpSpPr>
        <p:sp>
          <p:nvSpPr>
            <p:cNvPr id="249" name="Oval 61"/>
            <p:cNvSpPr>
              <a:spLocks noChangeArrowheads="1"/>
            </p:cNvSpPr>
            <p:nvPr/>
          </p:nvSpPr>
          <p:spPr bwMode="auto">
            <a:xfrm>
              <a:off x="1969" y="1904"/>
              <a:ext cx="709" cy="708"/>
            </a:xfrm>
            <a:prstGeom prst="ellipse">
              <a:avLst/>
            </a:prstGeom>
            <a:gradFill rotWithShape="1">
              <a:gsLst>
                <a:gs pos="0">
                  <a:srgbClr val="6BA1C5"/>
                </a:gs>
                <a:gs pos="100000">
                  <a:srgbClr val="314A5A"/>
                </a:gs>
              </a:gsLst>
              <a:path path="rect">
                <a:fillToRect r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>
                <a:spcBef>
                  <a:spcPct val="50000"/>
                </a:spcBef>
              </a:pPr>
              <a:endParaRPr lang="en-US" altLang="ko-KR" sz="1400">
                <a:solidFill>
                  <a:srgbClr val="FFFFFF"/>
                </a:solidFill>
                <a:latin typeface="HY헤드라인M"/>
                <a:ea typeface="HY헤드라인M"/>
                <a:cs typeface="HY헤드라인M"/>
              </a:endParaRPr>
            </a:p>
          </p:txBody>
        </p:sp>
        <p:sp>
          <p:nvSpPr>
            <p:cNvPr id="250" name="Oval 62"/>
            <p:cNvSpPr>
              <a:spLocks noChangeArrowheads="1"/>
            </p:cNvSpPr>
            <p:nvPr/>
          </p:nvSpPr>
          <p:spPr bwMode="auto">
            <a:xfrm>
              <a:off x="2115" y="1953"/>
              <a:ext cx="163" cy="17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51" name="TextBox 43"/>
          <p:cNvSpPr txBox="1">
            <a:spLocks noChangeArrowheads="1"/>
          </p:cNvSpPr>
          <p:nvPr/>
        </p:nvSpPr>
        <p:spPr bwMode="auto">
          <a:xfrm>
            <a:off x="4680672" y="3938597"/>
            <a:ext cx="103693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华文细黑" pitchFamily="2" charset="-122"/>
              </a:defRPr>
            </a:lvl9pPr>
          </a:lstStyle>
          <a:p>
            <a:pPr algn="ctr" eaLnBrk="1" hangingPunct="1"/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租房信息管理系统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2" name="矩形 251"/>
          <p:cNvSpPr/>
          <p:nvPr/>
        </p:nvSpPr>
        <p:spPr>
          <a:xfrm>
            <a:off x="734676" y="1172633"/>
            <a:ext cx="5959681" cy="4001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zh-CN" altLang="en-US" sz="2000" spc="50" dirty="0" smtClean="0">
                <a:ln w="11430"/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系统主要模块</a:t>
            </a:r>
            <a:endParaRPr lang="zh-CN" altLang="en-US" sz="2000" spc="50" dirty="0">
              <a:ln w="11430"/>
              <a:solidFill>
                <a:schemeClr val="accent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107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9pPr>
          </a:lstStyle>
          <a:p>
            <a:fld id="{1845B6C2-728C-4119-8944-41D0D37F8CBD}" type="slidenum">
              <a:rPr lang="en-GB" altLang="en-US" smtClean="0">
                <a:solidFill>
                  <a:schemeClr val="tx1"/>
                </a:solidFill>
              </a:rPr>
              <a:pPr/>
              <a:t>6</a:t>
            </a:fld>
            <a:endParaRPr lang="en-GB" altLang="en-US" smtClean="0">
              <a:solidFill>
                <a:schemeClr val="tx1"/>
              </a:solidFill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247650" y="228600"/>
            <a:ext cx="8724900" cy="533400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黑体" pitchFamily="2" charset="-122"/>
                <a:ea typeface="黑体" pitchFamily="2" charset="-122"/>
              </a:rPr>
              <a:t>租房信息管理系统总体流程</a:t>
            </a:r>
            <a:endParaRPr lang="en-US" altLang="zh-CN" dirty="0" smtClean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" name="圆角矩形 1"/>
          <p:cNvSpPr/>
          <p:nvPr/>
        </p:nvSpPr>
        <p:spPr bwMode="auto">
          <a:xfrm>
            <a:off x="3124200" y="1782170"/>
            <a:ext cx="1371600" cy="457200"/>
          </a:xfrm>
          <a:prstGeom prst="roundRect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30188" marR="0" indent="-2301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charset="0"/>
                <a:ea typeface="SimSun" pitchFamily="2" charset="-122"/>
              </a:rPr>
              <a:t>新增房屋信息</a:t>
            </a:r>
          </a:p>
        </p:txBody>
      </p:sp>
      <p:sp>
        <p:nvSpPr>
          <p:cNvPr id="253" name="圆角矩形 252"/>
          <p:cNvSpPr/>
          <p:nvPr/>
        </p:nvSpPr>
        <p:spPr bwMode="auto">
          <a:xfrm>
            <a:off x="5105400" y="1782170"/>
            <a:ext cx="1371600" cy="457200"/>
          </a:xfrm>
          <a:prstGeom prst="roundRect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30188" marR="0" indent="-2301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dirty="0" smtClean="0">
                <a:ea typeface="SimSun" pitchFamily="2" charset="-122"/>
              </a:rPr>
              <a:t>创建房屋合同</a:t>
            </a:r>
            <a:endParaRPr kumimoji="0" lang="zh-CN" altLang="en-US" sz="1400" b="1" i="0" u="none" strike="noStrike" cap="none" normalizeH="0" baseline="0" dirty="0" smtClean="0">
              <a:ln>
                <a:noFill/>
              </a:ln>
              <a:solidFill>
                <a:srgbClr val="800000"/>
              </a:solidFill>
              <a:effectLst/>
              <a:latin typeface="Arial" charset="0"/>
              <a:ea typeface="SimSun" pitchFamily="2" charset="-122"/>
            </a:endParaRPr>
          </a:p>
        </p:txBody>
      </p:sp>
      <p:cxnSp>
        <p:nvCxnSpPr>
          <p:cNvPr id="4" name="直接箭头连接符 3"/>
          <p:cNvCxnSpPr>
            <a:stCxn id="2" idx="3"/>
          </p:cNvCxnSpPr>
          <p:nvPr/>
        </p:nvCxnSpPr>
        <p:spPr bwMode="auto">
          <a:xfrm>
            <a:off x="4495800" y="2010770"/>
            <a:ext cx="542499" cy="0"/>
          </a:xfrm>
          <a:prstGeom prst="straightConnector1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4" name="圆角矩形 253"/>
          <p:cNvSpPr/>
          <p:nvPr/>
        </p:nvSpPr>
        <p:spPr bwMode="auto">
          <a:xfrm>
            <a:off x="5069006" y="2667000"/>
            <a:ext cx="1407994" cy="457200"/>
          </a:xfrm>
          <a:prstGeom prst="roundRect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30188" marR="0" indent="-2301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charset="0"/>
                <a:ea typeface="SimSun" pitchFamily="2" charset="-122"/>
              </a:rPr>
              <a:t>入住人员入住</a:t>
            </a:r>
          </a:p>
        </p:txBody>
      </p:sp>
      <p:sp>
        <p:nvSpPr>
          <p:cNvPr id="255" name="圆角矩形 254"/>
          <p:cNvSpPr/>
          <p:nvPr/>
        </p:nvSpPr>
        <p:spPr bwMode="auto">
          <a:xfrm>
            <a:off x="2895600" y="2684060"/>
            <a:ext cx="1600200" cy="457200"/>
          </a:xfrm>
          <a:prstGeom prst="roundRect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30188" marR="0" indent="-2301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charset="0"/>
                <a:ea typeface="SimSun" pitchFamily="2" charset="-122"/>
              </a:rPr>
              <a:t>新增入住人员信息</a:t>
            </a:r>
          </a:p>
        </p:txBody>
      </p:sp>
      <p:cxnSp>
        <p:nvCxnSpPr>
          <p:cNvPr id="256" name="直接箭头连接符 255"/>
          <p:cNvCxnSpPr/>
          <p:nvPr/>
        </p:nvCxnSpPr>
        <p:spPr bwMode="auto">
          <a:xfrm>
            <a:off x="4526507" y="2912660"/>
            <a:ext cx="542499" cy="0"/>
          </a:xfrm>
          <a:prstGeom prst="straightConnector1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" name="直接箭头连接符 5"/>
          <p:cNvCxnSpPr>
            <a:stCxn id="253" idx="2"/>
          </p:cNvCxnSpPr>
          <p:nvPr/>
        </p:nvCxnSpPr>
        <p:spPr bwMode="auto">
          <a:xfrm>
            <a:off x="5791200" y="2239370"/>
            <a:ext cx="0" cy="444690"/>
          </a:xfrm>
          <a:prstGeom prst="straightConnector1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椭圆 8"/>
          <p:cNvSpPr/>
          <p:nvPr/>
        </p:nvSpPr>
        <p:spPr bwMode="auto">
          <a:xfrm>
            <a:off x="1143000" y="1723030"/>
            <a:ext cx="1219200" cy="562970"/>
          </a:xfrm>
          <a:prstGeom prst="ellipse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30188" marR="0" indent="-2301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charset="0"/>
                <a:ea typeface="SimSun" pitchFamily="2" charset="-122"/>
              </a:rPr>
              <a:t>开始</a:t>
            </a:r>
          </a:p>
        </p:txBody>
      </p:sp>
      <p:cxnSp>
        <p:nvCxnSpPr>
          <p:cNvPr id="11" name="直接箭头连接符 10"/>
          <p:cNvCxnSpPr>
            <a:endCxn id="2" idx="1"/>
          </p:cNvCxnSpPr>
          <p:nvPr/>
        </p:nvCxnSpPr>
        <p:spPr bwMode="auto">
          <a:xfrm>
            <a:off x="2362200" y="2010770"/>
            <a:ext cx="762000" cy="0"/>
          </a:xfrm>
          <a:prstGeom prst="straightConnector1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圆角矩形 12"/>
          <p:cNvSpPr/>
          <p:nvPr/>
        </p:nvSpPr>
        <p:spPr bwMode="auto">
          <a:xfrm>
            <a:off x="5105400" y="3581400"/>
            <a:ext cx="1447800" cy="457200"/>
          </a:xfrm>
          <a:prstGeom prst="roundRect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30188" marR="0" indent="-2301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charset="0"/>
                <a:ea typeface="SimSun" pitchFamily="2" charset="-122"/>
              </a:rPr>
              <a:t>费用分摊与收取</a:t>
            </a:r>
          </a:p>
        </p:txBody>
      </p:sp>
      <p:cxnSp>
        <p:nvCxnSpPr>
          <p:cNvPr id="14" name="直接箭头连接符 13"/>
          <p:cNvCxnSpPr/>
          <p:nvPr/>
        </p:nvCxnSpPr>
        <p:spPr bwMode="auto">
          <a:xfrm>
            <a:off x="5754806" y="3124200"/>
            <a:ext cx="0" cy="444690"/>
          </a:xfrm>
          <a:prstGeom prst="straightConnector1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椭圆 16"/>
          <p:cNvSpPr/>
          <p:nvPr/>
        </p:nvSpPr>
        <p:spPr bwMode="auto">
          <a:xfrm>
            <a:off x="5143500" y="4483290"/>
            <a:ext cx="1295400" cy="609600"/>
          </a:xfrm>
          <a:prstGeom prst="ellipse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30188" marR="0" indent="-2301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charset="0"/>
                <a:ea typeface="SimSun" pitchFamily="2" charset="-122"/>
              </a:rPr>
              <a:t>结束</a:t>
            </a:r>
          </a:p>
        </p:txBody>
      </p:sp>
      <p:cxnSp>
        <p:nvCxnSpPr>
          <p:cNvPr id="18" name="直接箭头连接符 17"/>
          <p:cNvCxnSpPr/>
          <p:nvPr/>
        </p:nvCxnSpPr>
        <p:spPr bwMode="auto">
          <a:xfrm>
            <a:off x="5792337" y="4038600"/>
            <a:ext cx="0" cy="444690"/>
          </a:xfrm>
          <a:prstGeom prst="straightConnector1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矩形 18"/>
          <p:cNvSpPr/>
          <p:nvPr/>
        </p:nvSpPr>
        <p:spPr>
          <a:xfrm>
            <a:off x="2209800" y="5629870"/>
            <a:ext cx="222368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540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HRMS</a:t>
            </a:r>
            <a:endParaRPr lang="zh-CN" altLang="en-US" sz="54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572000" y="6000690"/>
            <a:ext cx="5255349" cy="40011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200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House rental MANAGEMENT system</a:t>
            </a:r>
            <a:endParaRPr lang="zh-CN" altLang="en-US" sz="20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190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9pPr>
          </a:lstStyle>
          <a:p>
            <a:fld id="{1845B6C2-728C-4119-8944-41D0D37F8CBD}" type="slidenum">
              <a:rPr lang="en-GB" altLang="en-US" smtClean="0">
                <a:solidFill>
                  <a:schemeClr val="tx1"/>
                </a:solidFill>
              </a:rPr>
              <a:pPr/>
              <a:t>7</a:t>
            </a:fld>
            <a:endParaRPr lang="en-GB" altLang="en-US" smtClean="0">
              <a:solidFill>
                <a:schemeClr val="tx1"/>
              </a:solidFill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247650" y="228600"/>
            <a:ext cx="8724900" cy="533400"/>
          </a:xfrm>
        </p:spPr>
        <p:txBody>
          <a:bodyPr/>
          <a:lstStyle/>
          <a:p>
            <a:pPr eaLnBrk="1" hangingPunct="1"/>
            <a:r>
              <a:rPr lang="zh-CN" altLang="en-US" smtClean="0">
                <a:latin typeface="黑体" pitchFamily="2" charset="-122"/>
                <a:ea typeface="黑体" pitchFamily="2" charset="-122"/>
              </a:rPr>
              <a:t>租房信息管理系统总体方案</a:t>
            </a:r>
            <a:r>
              <a:rPr lang="en-US" altLang="zh-CN" smtClean="0">
                <a:latin typeface="黑体" pitchFamily="2" charset="-122"/>
                <a:ea typeface="黑体" pitchFamily="2" charset="-122"/>
              </a:rPr>
              <a:t>——</a:t>
            </a:r>
            <a:r>
              <a:rPr lang="zh-CN" altLang="en-US" smtClean="0">
                <a:latin typeface="黑体" pitchFamily="2" charset="-122"/>
                <a:ea typeface="黑体" pitchFamily="2" charset="-122"/>
              </a:rPr>
              <a:t>功能模块</a:t>
            </a:r>
            <a:endParaRPr lang="en-US" altLang="zh-CN" smtClean="0">
              <a:latin typeface="黑体" pitchFamily="2" charset="-122"/>
              <a:ea typeface="黑体" pitchFamily="2" charset="-122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762000" y="1174750"/>
          <a:ext cx="7543800" cy="4518177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3034446"/>
                <a:gridCol w="4509354"/>
              </a:tblGrid>
              <a:tr h="3491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微软雅黑" pitchFamily="34" charset="-122"/>
                        </a:rPr>
                        <a:t>模块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微软雅黑" pitchFamily="34" charset="-122"/>
                        </a:rPr>
                        <a:t>功能</a:t>
                      </a:r>
                    </a:p>
                  </a:txBody>
                  <a:tcPr marL="68580" marR="68580" marT="0" marB="0"/>
                </a:tc>
              </a:tr>
              <a:tr h="349177"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600" b="1" kern="1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微软雅黑" pitchFamily="34" charset="-122"/>
                        </a:rPr>
                        <a:t>系统管理</a:t>
                      </a:r>
                      <a:endParaRPr lang="zh-CN" sz="1600" b="1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600" kern="1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微软雅黑" pitchFamily="34" charset="-122"/>
                        </a:rPr>
                        <a:t>用户定义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</a:tr>
              <a:tr h="349177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600" kern="100" dirty="0">
                        <a:solidFill>
                          <a:srgbClr val="FF0000"/>
                        </a:solidFill>
                        <a:effectLst/>
                        <a:latin typeface="+mj-lt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600" kern="1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微软雅黑" pitchFamily="34" charset="-122"/>
                        </a:rPr>
                        <a:t>用户权限（角色、功能分配）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</a:tr>
              <a:tr h="365735">
                <a:tc rowSpan="3">
                  <a:txBody>
                    <a:bodyPr/>
                    <a:lstStyle/>
                    <a:p>
                      <a:pPr algn="ctr" eaLnBrk="1" hangingPunct="1">
                        <a:buClr>
                          <a:srgbClr val="C00000"/>
                        </a:buClr>
                        <a:buSzPct val="70000"/>
                      </a:pPr>
                      <a:r>
                        <a:rPr lang="zh-CN" altLang="en-US" sz="1600" b="1" dirty="0" smtClean="0">
                          <a:latin typeface="+mj-lt"/>
                          <a:ea typeface="微软雅黑" pitchFamily="34" charset="-122"/>
                        </a:rPr>
                        <a:t>房屋信息管理</a:t>
                      </a:r>
                      <a:endParaRPr lang="en-US" altLang="zh-CN" sz="1600" b="1" dirty="0" smtClean="0">
                        <a:latin typeface="+mj-lt"/>
                        <a:ea typeface="微软雅黑" pitchFamily="34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6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房屋信息新增</a:t>
                      </a:r>
                      <a:endParaRPr lang="zh-CN" sz="1600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</a:tr>
              <a:tr h="36573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6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房屋信息维护</a:t>
                      </a:r>
                      <a:endParaRPr lang="zh-CN" sz="1600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</a:tr>
              <a:tr h="36573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6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房屋信息查询</a:t>
                      </a:r>
                      <a:endParaRPr lang="zh-CN" sz="1600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</a:tr>
              <a:tr h="365735">
                <a:tc rowSpan="3">
                  <a:txBody>
                    <a:bodyPr/>
                    <a:lstStyle/>
                    <a:p>
                      <a:pPr algn="ctr" eaLnBrk="1" hangingPunct="1">
                        <a:buClr>
                          <a:srgbClr val="C00000"/>
                        </a:buClr>
                        <a:buSzPct val="70000"/>
                      </a:pPr>
                      <a:r>
                        <a:rPr lang="zh-CN" altLang="en-US" sz="1600" b="1" dirty="0" smtClean="0">
                          <a:latin typeface="+mj-lt"/>
                          <a:ea typeface="微软雅黑" pitchFamily="34" charset="-122"/>
                        </a:rPr>
                        <a:t>入住人员管理</a:t>
                      </a:r>
                      <a:endParaRPr lang="en-US" altLang="zh-CN" sz="1600" b="1" dirty="0" smtClean="0">
                        <a:latin typeface="+mj-lt"/>
                        <a:ea typeface="微软雅黑" pitchFamily="34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6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入住人员新增</a:t>
                      </a:r>
                      <a:endParaRPr lang="zh-CN" sz="1600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</a:tr>
              <a:tr h="36573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6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入住人员维护</a:t>
                      </a:r>
                      <a:endParaRPr lang="zh-CN" sz="1600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</a:tr>
              <a:tr h="36573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6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入住人员查询</a:t>
                      </a:r>
                      <a:endParaRPr lang="zh-CN" sz="1600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</a:tr>
              <a:tr h="425362"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b="1" dirty="0" smtClean="0">
                          <a:latin typeface="+mj-lt"/>
                          <a:ea typeface="微软雅黑" pitchFamily="34" charset="-122"/>
                        </a:rPr>
                        <a:t>租房合同管理</a:t>
                      </a:r>
                      <a:endParaRPr lang="en-US" altLang="zh-CN" sz="1600" b="1" dirty="0" smtClean="0">
                        <a:latin typeface="+mj-lt"/>
                        <a:ea typeface="微软雅黑" pitchFamily="34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6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租房合同新增</a:t>
                      </a:r>
                      <a:endParaRPr lang="zh-CN" sz="1600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</a:tr>
              <a:tr h="425362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600" kern="100" dirty="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6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租房合同信息维护</a:t>
                      </a:r>
                      <a:endParaRPr lang="zh-CN" sz="1600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</a:tr>
              <a:tr h="425362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6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租房合同信息查询</a:t>
                      </a:r>
                      <a:endParaRPr lang="zh-CN" sz="1600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355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800000"/>
                </a:solidFill>
                <a:latin typeface="Arial" charset="0"/>
                <a:ea typeface="宋体" pitchFamily="2" charset="-122"/>
              </a:defRPr>
            </a:lvl9pPr>
          </a:lstStyle>
          <a:p>
            <a:fld id="{BBFF2956-A5B3-4494-814C-1D64C5863A42}" type="slidenum">
              <a:rPr lang="en-GB" altLang="en-US" smtClean="0">
                <a:solidFill>
                  <a:schemeClr val="tx1"/>
                </a:solidFill>
              </a:rPr>
              <a:pPr/>
              <a:t>8</a:t>
            </a:fld>
            <a:endParaRPr lang="en-GB" altLang="en-US" smtClean="0">
              <a:solidFill>
                <a:schemeClr val="tx1"/>
              </a:solidFill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247650" y="228600"/>
            <a:ext cx="8724900" cy="533400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黑体" pitchFamily="2" charset="-122"/>
                <a:ea typeface="黑体" pitchFamily="2" charset="-122"/>
              </a:rPr>
              <a:t>租房信息管理系统总体方案</a:t>
            </a:r>
            <a:r>
              <a:rPr lang="en-US" altLang="zh-CN" dirty="0" smtClean="0">
                <a:latin typeface="黑体" pitchFamily="2" charset="-122"/>
                <a:ea typeface="黑体" pitchFamily="2" charset="-122"/>
              </a:rPr>
              <a:t>——</a:t>
            </a:r>
            <a:r>
              <a:rPr lang="zh-CN" altLang="en-US" dirty="0" smtClean="0">
                <a:latin typeface="黑体" pitchFamily="2" charset="-122"/>
                <a:ea typeface="黑体" pitchFamily="2" charset="-122"/>
              </a:rPr>
              <a:t>功能模块</a:t>
            </a:r>
            <a:endParaRPr lang="en-US" altLang="zh-CN" dirty="0" smtClean="0">
              <a:latin typeface="黑体" pitchFamily="2" charset="-122"/>
              <a:ea typeface="黑体" pitchFamily="2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4734776"/>
              </p:ext>
            </p:extLst>
          </p:nvPr>
        </p:nvGraphicFramePr>
        <p:xfrm>
          <a:off x="762000" y="1041106"/>
          <a:ext cx="7543800" cy="4876800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3034446"/>
                <a:gridCol w="4509354"/>
              </a:tblGrid>
              <a:tr h="365732">
                <a:tc rowSpan="3">
                  <a:txBody>
                    <a:bodyPr/>
                    <a:lstStyle/>
                    <a:p>
                      <a:pPr algn="ctr" eaLnBrk="1" hangingPunct="1">
                        <a:buClr>
                          <a:srgbClr val="C00000"/>
                        </a:buClr>
                        <a:buSzPct val="70000"/>
                      </a:pPr>
                      <a:r>
                        <a:rPr lang="zh-CN" altLang="en-US" sz="1600" b="1" dirty="0" smtClean="0">
                          <a:latin typeface="+mj-lt"/>
                          <a:ea typeface="微软雅黑" pitchFamily="34" charset="-122"/>
                        </a:rPr>
                        <a:t>租房过程管理</a:t>
                      </a:r>
                      <a:endParaRPr lang="en-US" altLang="zh-CN" sz="1600" b="1" dirty="0" smtClean="0">
                        <a:latin typeface="+mj-lt"/>
                        <a:ea typeface="微软雅黑" pitchFamily="34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6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入住人员退租</a:t>
                      </a:r>
                      <a:endParaRPr lang="zh-CN" sz="1600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</a:tr>
              <a:tr h="365732">
                <a:tc vMerge="1">
                  <a:txBody>
                    <a:bodyPr/>
                    <a:lstStyle/>
                    <a:p>
                      <a:pPr algn="ctr" eaLnBrk="1" hangingPunct="1">
                        <a:buClr>
                          <a:srgbClr val="C00000"/>
                        </a:buClr>
                        <a:buSzPct val="70000"/>
                      </a:pPr>
                      <a:endParaRPr lang="en-US" altLang="zh-CN" sz="1600" dirty="0" smtClean="0">
                        <a:latin typeface="+mj-lt"/>
                        <a:ea typeface="微软雅黑" pitchFamily="34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6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新入住人员入住</a:t>
                      </a:r>
                      <a:endParaRPr lang="zh-CN" sz="1600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</a:tr>
              <a:tr h="365732">
                <a:tc vMerge="1">
                  <a:txBody>
                    <a:bodyPr/>
                    <a:lstStyle/>
                    <a:p>
                      <a:pPr algn="ctr" eaLnBrk="1" hangingPunct="1">
                        <a:buClr>
                          <a:srgbClr val="C00000"/>
                        </a:buClr>
                        <a:buSzPct val="70000"/>
                      </a:pPr>
                      <a:endParaRPr lang="en-US" altLang="zh-CN" sz="1600" b="1" dirty="0" smtClean="0">
                        <a:latin typeface="+mj-lt"/>
                        <a:ea typeface="微软雅黑" pitchFamily="34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6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房屋退房（终止）</a:t>
                      </a:r>
                      <a:endParaRPr lang="zh-CN" sz="1600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</a:tr>
              <a:tr h="365732">
                <a:tc rowSpan="3">
                  <a:txBody>
                    <a:bodyPr/>
                    <a:lstStyle/>
                    <a:p>
                      <a:pPr algn="ctr" eaLnBrk="1" hangingPunct="1">
                        <a:buClr>
                          <a:srgbClr val="C00000"/>
                        </a:buClr>
                        <a:buSzPct val="70000"/>
                      </a:pPr>
                      <a:r>
                        <a:rPr lang="zh-CN" altLang="en-US" sz="1600" b="1" dirty="0" smtClean="0">
                          <a:latin typeface="+mj-lt"/>
                          <a:ea typeface="微软雅黑" pitchFamily="34" charset="-122"/>
                        </a:rPr>
                        <a:t>租房费用管理</a:t>
                      </a:r>
                      <a:endParaRPr lang="en-US" altLang="zh-CN" sz="1600" b="1" dirty="0" smtClean="0">
                        <a:latin typeface="+mj-lt"/>
                        <a:ea typeface="微软雅黑" pitchFamily="34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6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租房费用收取</a:t>
                      </a:r>
                      <a:endParaRPr lang="zh-CN" altLang="zh-CN" sz="1600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</a:tr>
              <a:tr h="365732">
                <a:tc vMerge="1">
                  <a:txBody>
                    <a:bodyPr/>
                    <a:lstStyle/>
                    <a:p>
                      <a:pPr algn="ctr" eaLnBrk="1" hangingPunct="1">
                        <a:buClr>
                          <a:srgbClr val="C00000"/>
                        </a:buClr>
                        <a:buSzPct val="70000"/>
                      </a:pPr>
                      <a:endParaRPr lang="en-US" altLang="zh-CN" sz="1600" dirty="0" smtClean="0">
                        <a:latin typeface="+mj-lt"/>
                        <a:ea typeface="微软雅黑" pitchFamily="34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6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租房费用分摊</a:t>
                      </a:r>
                      <a:endParaRPr lang="zh-CN" sz="1600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</a:tr>
              <a:tr h="36573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6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租房费用支付</a:t>
                      </a:r>
                      <a:endParaRPr lang="zh-CN" sz="1600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</a:tr>
              <a:tr h="365732">
                <a:tc rowSpan="2">
                  <a:txBody>
                    <a:bodyPr/>
                    <a:lstStyle/>
                    <a:p>
                      <a:pPr algn="ctr" eaLnBrk="1" hangingPunct="1">
                        <a:buClr>
                          <a:srgbClr val="C00000"/>
                        </a:buClr>
                        <a:buSzPct val="70000"/>
                      </a:pPr>
                      <a:r>
                        <a:rPr lang="zh-CN" altLang="en-US" sz="1600" b="1" dirty="0" smtClean="0">
                          <a:latin typeface="+mj-lt"/>
                          <a:ea typeface="微软雅黑" pitchFamily="34" charset="-122"/>
                        </a:rPr>
                        <a:t>期间管理</a:t>
                      </a:r>
                      <a:endParaRPr lang="en-US" altLang="zh-CN" sz="1600" b="1" dirty="0" smtClean="0">
                        <a:latin typeface="+mj-lt"/>
                        <a:ea typeface="微软雅黑" pitchFamily="34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6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期间维护</a:t>
                      </a:r>
                      <a:endParaRPr lang="zh-CN" sz="1600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</a:tr>
              <a:tr h="365732">
                <a:tc vMerge="1">
                  <a:txBody>
                    <a:bodyPr/>
                    <a:lstStyle/>
                    <a:p>
                      <a:pPr algn="ctr" eaLnBrk="1" hangingPunct="1">
                        <a:buClr>
                          <a:srgbClr val="C00000"/>
                        </a:buClr>
                        <a:buSzPct val="70000"/>
                      </a:pPr>
                      <a:endParaRPr lang="en-US" altLang="zh-CN" sz="1600" b="1" dirty="0" smtClean="0">
                        <a:latin typeface="+mj-lt"/>
                        <a:ea typeface="微软雅黑" pitchFamily="34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6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期间月结</a:t>
                      </a:r>
                      <a:endParaRPr lang="zh-CN" sz="1600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</a:tr>
              <a:tr h="391510"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b="1" dirty="0" smtClean="0">
                          <a:latin typeface="+mj-lt"/>
                          <a:ea typeface="微软雅黑" pitchFamily="34" charset="-122"/>
                        </a:rPr>
                        <a:t>综合查询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zh-CN" sz="1600" kern="100" dirty="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6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入住人员收款明细查询</a:t>
                      </a:r>
                      <a:endParaRPr lang="zh-CN" sz="1600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</a:tr>
              <a:tr h="4244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6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入住人员应付费用查询</a:t>
                      </a:r>
                      <a:endParaRPr lang="zh-CN" sz="1600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</a:tr>
              <a:tr h="413726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600" kern="100" dirty="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6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费用付款明细查询</a:t>
                      </a:r>
                      <a:endParaRPr lang="zh-CN" sz="1600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</a:tr>
              <a:tr h="312252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600" kern="100" dirty="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6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租房合同明细查询</a:t>
                      </a:r>
                      <a:endParaRPr lang="zh-CN" sz="1600" kern="100" dirty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31775" y="231775"/>
            <a:ext cx="8740775" cy="533400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bIns="190800"/>
          <a:lstStyle/>
          <a:p>
            <a:r>
              <a:rPr lang="zh-CN" altLang="en-US" sz="24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目录</a:t>
            </a:r>
          </a:p>
        </p:txBody>
      </p:sp>
      <p:sp>
        <p:nvSpPr>
          <p:cNvPr id="5123" name="Rectangle 34"/>
          <p:cNvSpPr>
            <a:spLocks noChangeArrowheads="1"/>
          </p:cNvSpPr>
          <p:nvPr/>
        </p:nvSpPr>
        <p:spPr bwMode="auto">
          <a:xfrm>
            <a:off x="1285875" y="1941513"/>
            <a:ext cx="5399088" cy="4318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zh-CN" altLang="en-US" sz="18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租房信息管理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系统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总体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方案</a:t>
            </a:r>
            <a:endParaRPr lang="zh-CN" altLang="en-US" sz="1800" dirty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5124" name="Rectangle 35"/>
          <p:cNvSpPr>
            <a:spLocks noChangeArrowheads="1"/>
          </p:cNvSpPr>
          <p:nvPr/>
        </p:nvSpPr>
        <p:spPr bwMode="auto">
          <a:xfrm>
            <a:off x="749300" y="1941513"/>
            <a:ext cx="541338" cy="431800"/>
          </a:xfrm>
          <a:prstGeom prst="rect">
            <a:avLst/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altLang="zh-CN" sz="200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125" name="Rectangle 35"/>
          <p:cNvSpPr>
            <a:spLocks noChangeArrowheads="1"/>
          </p:cNvSpPr>
          <p:nvPr/>
        </p:nvSpPr>
        <p:spPr bwMode="auto">
          <a:xfrm>
            <a:off x="749300" y="1327150"/>
            <a:ext cx="541338" cy="431800"/>
          </a:xfrm>
          <a:prstGeom prst="rect">
            <a:avLst/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altLang="zh-CN" sz="200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126" name="Rectangle 58"/>
          <p:cNvSpPr>
            <a:spLocks noChangeArrowheads="1"/>
          </p:cNvSpPr>
          <p:nvPr/>
        </p:nvSpPr>
        <p:spPr bwMode="auto">
          <a:xfrm>
            <a:off x="1285875" y="2570163"/>
            <a:ext cx="5402263" cy="431800"/>
          </a:xfrm>
          <a:prstGeom prst="rect">
            <a:avLst/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none" anchor="ctr"/>
          <a:lstStyle/>
          <a:p>
            <a:pPr>
              <a:spcBef>
                <a:spcPct val="20000"/>
              </a:spcBef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租房信息管理系统详细方案</a:t>
            </a:r>
          </a:p>
        </p:txBody>
      </p:sp>
      <p:sp>
        <p:nvSpPr>
          <p:cNvPr id="5127" name="Rectangle 59"/>
          <p:cNvSpPr>
            <a:spLocks noChangeArrowheads="1"/>
          </p:cNvSpPr>
          <p:nvPr/>
        </p:nvSpPr>
        <p:spPr bwMode="auto">
          <a:xfrm>
            <a:off x="749300" y="2565400"/>
            <a:ext cx="536575" cy="431800"/>
          </a:xfrm>
          <a:prstGeom prst="rect">
            <a:avLst/>
          </a:prstGeom>
          <a:solidFill>
            <a:srgbClr val="8000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altLang="zh-CN" sz="200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5128" name="Rectangle 58"/>
          <p:cNvSpPr>
            <a:spLocks noChangeArrowheads="1"/>
          </p:cNvSpPr>
          <p:nvPr/>
        </p:nvSpPr>
        <p:spPr bwMode="auto">
          <a:xfrm>
            <a:off x="1285875" y="1323975"/>
            <a:ext cx="5402263" cy="4318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20000"/>
              </a:spcBef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租房信息管理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系统简介</a:t>
            </a:r>
            <a:endParaRPr lang="zh-CN" altLang="en-US" sz="1800" dirty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9" name="Rectangle 58"/>
          <p:cNvSpPr>
            <a:spLocks noChangeArrowheads="1"/>
          </p:cNvSpPr>
          <p:nvPr/>
        </p:nvSpPr>
        <p:spPr bwMode="auto">
          <a:xfrm>
            <a:off x="1298575" y="3149600"/>
            <a:ext cx="5402263" cy="4318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总结与提问</a:t>
            </a:r>
            <a:endParaRPr lang="zh-CN" altLang="en-US" sz="1800" dirty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0" name="Rectangle 59"/>
          <p:cNvSpPr>
            <a:spLocks noChangeArrowheads="1"/>
          </p:cNvSpPr>
          <p:nvPr/>
        </p:nvSpPr>
        <p:spPr bwMode="auto">
          <a:xfrm>
            <a:off x="762000" y="3144837"/>
            <a:ext cx="536575" cy="431800"/>
          </a:xfrm>
          <a:prstGeom prst="rect">
            <a:avLst/>
          </a:prstGeom>
          <a:solidFill>
            <a:srgbClr val="8000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US" altLang="zh-CN" sz="2000" dirty="0" smtClean="0">
                <a:solidFill>
                  <a:schemeClr val="bg1"/>
                </a:solidFill>
              </a:rPr>
              <a:t>4</a:t>
            </a:r>
            <a:endParaRPr lang="en-US" altLang="zh-CN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6610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默认设计模板">
  <a:themeElements>
    <a:clrScheme name="4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默认设计模板">
      <a:majorFont>
        <a:latin typeface="SimSun"/>
        <a:ea typeface="SimSun"/>
        <a:cs typeface=""/>
      </a:majorFont>
      <a:minorFont>
        <a:latin typeface="Book Antiqua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230188" marR="0" indent="-230188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rgbClr val="800000"/>
            </a:solidFill>
            <a:effectLst/>
            <a:latin typeface="Arial" charset="0"/>
            <a:ea typeface="SimSun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230188" marR="0" indent="-230188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rgbClr val="800000"/>
            </a:solidFill>
            <a:effectLst/>
            <a:latin typeface="Arial" charset="0"/>
            <a:ea typeface="SimSun" pitchFamily="2" charset="-122"/>
          </a:defRPr>
        </a:defPPr>
      </a:lstStyle>
    </a:lnDef>
  </a:objectDefaults>
  <a:extraClrSchemeLst>
    <a:extraClrScheme>
      <a:clrScheme name="4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5_默认设计模板">
  <a:themeElements>
    <a:clrScheme name="4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默认设计模板">
      <a:majorFont>
        <a:latin typeface="SimSun"/>
        <a:ea typeface="SimSun"/>
        <a:cs typeface=""/>
      </a:majorFont>
      <a:minorFont>
        <a:latin typeface="Book Antiqua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230188" marR="0" indent="-230188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rgbClr val="800000"/>
            </a:solidFill>
            <a:effectLst/>
            <a:latin typeface="Arial" charset="0"/>
            <a:ea typeface="SimSun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230188" marR="0" indent="-230188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rgbClr val="800000"/>
            </a:solidFill>
            <a:effectLst/>
            <a:latin typeface="Arial" charset="0"/>
            <a:ea typeface="SimSun" pitchFamily="2" charset="-122"/>
          </a:defRPr>
        </a:defPPr>
      </a:lstStyle>
    </a:lnDef>
  </a:objectDefaults>
  <a:extraClrSchemeLst>
    <a:extraClrScheme>
      <a:clrScheme name="4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27556</TotalTime>
  <Words>1078</Words>
  <Application>Microsoft Office PowerPoint</Application>
  <PresentationFormat>A4 纸张(210x297 毫米)</PresentationFormat>
  <Paragraphs>172</Paragraphs>
  <Slides>15</Slides>
  <Notes>9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17" baseType="lpstr">
      <vt:lpstr>4_默认设计模板</vt:lpstr>
      <vt:lpstr>5_默认设计模板</vt:lpstr>
      <vt:lpstr>PowerPoint 演示文稿</vt:lpstr>
      <vt:lpstr>PowerPoint 演示文稿</vt:lpstr>
      <vt:lpstr>租房信息管理系统简介</vt:lpstr>
      <vt:lpstr>PowerPoint 演示文稿</vt:lpstr>
      <vt:lpstr>租房信息管理系统总体方案</vt:lpstr>
      <vt:lpstr>租房信息管理系统总体流程</vt:lpstr>
      <vt:lpstr>租房信息管理系统总体方案——功能模块</vt:lpstr>
      <vt:lpstr>租房信息管理系统总体方案——功能模块</vt:lpstr>
      <vt:lpstr>PowerPoint 演示文稿</vt:lpstr>
      <vt:lpstr>租房信息管理系统详细方案</vt:lpstr>
      <vt:lpstr>租房信息管理系统详细方案</vt:lpstr>
      <vt:lpstr>租房信息管理系统详细方案</vt:lpstr>
      <vt:lpstr>PowerPoint 演示文稿</vt:lpstr>
      <vt:lpstr>总结与提问</vt:lpstr>
      <vt:lpstr>PowerPoint 演示文稿</vt:lpstr>
    </vt:vector>
  </TitlesOfParts>
  <Company>Hand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Hand Consultant</dc:creator>
  <cp:lastModifiedBy>肖泱</cp:lastModifiedBy>
  <cp:revision>2179</cp:revision>
  <cp:lastPrinted>2001-01-02T01:52:48Z</cp:lastPrinted>
  <dcterms:created xsi:type="dcterms:W3CDTF">2000-07-11T04:19:45Z</dcterms:created>
  <dcterms:modified xsi:type="dcterms:W3CDTF">2012-04-17T09:09:59Z</dcterms:modified>
</cp:coreProperties>
</file>